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September 5,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September 5,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September 5,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September 5,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September 5,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September 5,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September 5, 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September 5, 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September 5, 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September 5,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September 5,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September 5,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8001000" cy="1143000"/>
          </a:xfrm>
          <a:noFill/>
          <a:ln/>
        </p:spPr>
        <p:txBody>
          <a:bodyPr/>
          <a:lstStyle/>
          <a:p>
            <a:r>
              <a:rPr lang="en-US" sz="4800" dirty="0" smtClean="0">
                <a:latin typeface="Comic Sans MS" pitchFamily="66" charset="0"/>
              </a:rPr>
              <a:t>Matter</a:t>
            </a:r>
            <a:endParaRPr lang="en-US" sz="4800" dirty="0">
              <a:latin typeface="Comic Sans MS" pitchFamily="66" charset="0"/>
            </a:endParaRP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6575" y="2563813"/>
            <a:ext cx="8110538" cy="4294187"/>
          </a:xfrm>
          <a:noFill/>
          <a:ln/>
        </p:spPr>
        <p:txBody>
          <a:bodyPr anchor="t"/>
          <a:lstStyle/>
          <a:p>
            <a:pPr marL="1200150" indent="-1200150" algn="l">
              <a:lnSpc>
                <a:spcPct val="120000"/>
              </a:lnSpc>
              <a:spcBef>
                <a:spcPct val="40000"/>
              </a:spcBef>
              <a:buClr>
                <a:srgbClr val="FFCC00"/>
              </a:buClr>
            </a:pPr>
            <a:r>
              <a:rPr lang="en-US" sz="3800" dirty="0" smtClean="0">
                <a:latin typeface="Comic Sans MS" pitchFamily="66" charset="0"/>
              </a:rPr>
              <a:t> </a:t>
            </a:r>
            <a:r>
              <a:rPr lang="en-US" sz="3800" dirty="0">
                <a:latin typeface="Comic Sans MS" pitchFamily="66" charset="0"/>
              </a:rPr>
              <a:t>Properties &amp; Changes in </a:t>
            </a:r>
            <a:r>
              <a:rPr lang="en-US" sz="3800" dirty="0" smtClean="0">
                <a:latin typeface="Comic Sans MS" pitchFamily="66" charset="0"/>
              </a:rPr>
              <a:t>Matter</a:t>
            </a:r>
            <a:endParaRPr lang="en-US" sz="3800" dirty="0">
              <a:latin typeface="Comic Sans MS" pitchFamily="66" charset="0"/>
            </a:endParaRPr>
          </a:p>
          <a:p>
            <a:pPr marL="1431925" lvl="1" indent="338138">
              <a:lnSpc>
                <a:spcPct val="120000"/>
              </a:lnSpc>
              <a:spcBef>
                <a:spcPct val="40000"/>
              </a:spcBef>
              <a:buClr>
                <a:srgbClr val="FFCC00"/>
              </a:buClr>
            </a:pPr>
            <a:r>
              <a:rPr lang="en-US" sz="4400" dirty="0"/>
              <a:t>Extensive vs. Intensive</a:t>
            </a:r>
          </a:p>
          <a:p>
            <a:pPr marL="1431925" lvl="1" indent="338138">
              <a:lnSpc>
                <a:spcPct val="120000"/>
              </a:lnSpc>
              <a:spcBef>
                <a:spcPct val="40000"/>
              </a:spcBef>
              <a:buClr>
                <a:srgbClr val="FFCC00"/>
              </a:buClr>
            </a:pPr>
            <a:r>
              <a:rPr lang="en-US" sz="4400" dirty="0"/>
              <a:t>Physical vs. Chemical</a:t>
            </a:r>
            <a:endParaRPr lang="en-US" sz="44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5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>
          <a:xfrm>
            <a:off x="0" y="1524000"/>
            <a:ext cx="91440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/>
              <a:t>Extensive Property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sz="4400"/>
              <a:t>depends on the amount of matter present</a:t>
            </a:r>
          </a:p>
          <a:p>
            <a:pPr>
              <a:lnSpc>
                <a:spcPct val="90000"/>
              </a:lnSpc>
              <a:spcBef>
                <a:spcPct val="100000"/>
              </a:spcBef>
            </a:pPr>
            <a:r>
              <a:rPr lang="en-US" sz="4000"/>
              <a:t>Intensive Property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sz="4400"/>
              <a:t>depends on the identity of substance, not the amount</a:t>
            </a:r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Extensive vs. Intensive</a:t>
            </a:r>
          </a:p>
        </p:txBody>
      </p:sp>
    </p:spTree>
    <p:extLst>
      <p:ext uri="{BB962C8B-B14F-4D97-AF65-F5344CB8AC3E}">
        <p14:creationId xmlns:p14="http://schemas.microsoft.com/office/powerpoint/2010/main" val="3262018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4351338" cy="5054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000"/>
              <a:t>Examples:</a:t>
            </a:r>
          </a:p>
          <a:p>
            <a:pPr lvl="1">
              <a:lnSpc>
                <a:spcPct val="130000"/>
              </a:lnSpc>
            </a:pPr>
            <a:r>
              <a:rPr lang="en-US" sz="4000"/>
              <a:t>boiling point</a:t>
            </a:r>
          </a:p>
          <a:p>
            <a:pPr lvl="1">
              <a:lnSpc>
                <a:spcPct val="130000"/>
              </a:lnSpc>
            </a:pPr>
            <a:r>
              <a:rPr lang="en-US" sz="4000"/>
              <a:t>volume</a:t>
            </a:r>
          </a:p>
          <a:p>
            <a:pPr lvl="1">
              <a:lnSpc>
                <a:spcPct val="130000"/>
              </a:lnSpc>
            </a:pPr>
            <a:r>
              <a:rPr lang="en-US" sz="4000"/>
              <a:t>mass</a:t>
            </a:r>
          </a:p>
          <a:p>
            <a:pPr lvl="1">
              <a:lnSpc>
                <a:spcPct val="130000"/>
              </a:lnSpc>
            </a:pPr>
            <a:r>
              <a:rPr lang="en-US" sz="4000"/>
              <a:t>density</a:t>
            </a:r>
          </a:p>
          <a:p>
            <a:pPr lvl="1">
              <a:lnSpc>
                <a:spcPct val="130000"/>
              </a:lnSpc>
            </a:pPr>
            <a:r>
              <a:rPr lang="en-US" sz="4000"/>
              <a:t>conductivity</a:t>
            </a:r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Extensive vs. Intensive</a:t>
            </a:r>
          </a:p>
        </p:txBody>
      </p:sp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4360863" y="1146175"/>
            <a:ext cx="3771900" cy="5170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4572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90000"/>
              <a:buFont typeface="Wingdings 2" pitchFamily="18" charset="2"/>
              <a:buChar char="ö"/>
            </a:pPr>
            <a:endParaRPr kumimoji="1" lang="en-US" sz="3400" b="1">
              <a:solidFill>
                <a:srgbClr val="FFFFFF"/>
              </a:solidFill>
            </a:endParaRPr>
          </a:p>
          <a:p>
            <a:pPr marL="912813" lvl="1" indent="-341313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itchFamily="2" charset="2"/>
              <a:buNone/>
            </a:pPr>
            <a:r>
              <a:rPr kumimoji="1" lang="en-US" sz="4400">
                <a:solidFill>
                  <a:srgbClr val="FFCC00"/>
                </a:solidFill>
              </a:rPr>
              <a:t>intensive</a:t>
            </a:r>
          </a:p>
          <a:p>
            <a:pPr marL="912813" lvl="1" indent="-341313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itchFamily="2" charset="2"/>
              <a:buNone/>
            </a:pPr>
            <a:r>
              <a:rPr kumimoji="1" lang="en-US" sz="4400">
                <a:solidFill>
                  <a:srgbClr val="FF9933"/>
                </a:solidFill>
              </a:rPr>
              <a:t>extensive</a:t>
            </a:r>
          </a:p>
          <a:p>
            <a:pPr marL="912813" lvl="1" indent="-341313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itchFamily="2" charset="2"/>
              <a:buNone/>
            </a:pPr>
            <a:r>
              <a:rPr kumimoji="1" lang="en-US" sz="4400">
                <a:solidFill>
                  <a:srgbClr val="FF9933"/>
                </a:solidFill>
              </a:rPr>
              <a:t>extensive</a:t>
            </a:r>
            <a:endParaRPr kumimoji="1" lang="en-US" sz="4400">
              <a:solidFill>
                <a:srgbClr val="FFCC00"/>
              </a:solidFill>
            </a:endParaRPr>
          </a:p>
          <a:p>
            <a:pPr marL="912813" lvl="1" indent="-341313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itchFamily="2" charset="2"/>
              <a:buNone/>
            </a:pPr>
            <a:r>
              <a:rPr kumimoji="1" lang="en-US" sz="4400">
                <a:solidFill>
                  <a:srgbClr val="FFCC00"/>
                </a:solidFill>
              </a:rPr>
              <a:t>intensive</a:t>
            </a:r>
          </a:p>
          <a:p>
            <a:pPr marL="912813" lvl="1" indent="-341313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itchFamily="2" charset="2"/>
              <a:buNone/>
            </a:pPr>
            <a:r>
              <a:rPr kumimoji="1" lang="en-US" sz="4400">
                <a:solidFill>
                  <a:srgbClr val="FFCC00"/>
                </a:solidFill>
              </a:rPr>
              <a:t>intensive</a:t>
            </a:r>
            <a:endParaRPr kumimoji="1" lang="en-US" sz="4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069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6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6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6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6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6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6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0" y="1524000"/>
            <a:ext cx="91440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/>
              <a:t>Physical Property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sz="4000"/>
              <a:t>can be observed without changing the identity of the substance</a:t>
            </a:r>
          </a:p>
          <a:p>
            <a:pPr>
              <a:lnSpc>
                <a:spcPct val="90000"/>
              </a:lnSpc>
              <a:spcBef>
                <a:spcPct val="100000"/>
              </a:spcBef>
            </a:pPr>
            <a:r>
              <a:rPr lang="en-US" sz="4000"/>
              <a:t>Chemical Property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sz="4000"/>
              <a:t>describes the ability of a substance to undergo changes in identity</a:t>
            </a:r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Physical vs. Chemical</a:t>
            </a:r>
          </a:p>
        </p:txBody>
      </p:sp>
    </p:spTree>
    <p:extLst>
      <p:ext uri="{BB962C8B-B14F-4D97-AF65-F5344CB8AC3E}">
        <p14:creationId xmlns:p14="http://schemas.microsoft.com/office/powerpoint/2010/main" val="88714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>
          <a:xfrm>
            <a:off x="0" y="1524000"/>
            <a:ext cx="4799013" cy="5334000"/>
          </a:xfrm>
        </p:spPr>
        <p:txBody>
          <a:bodyPr/>
          <a:lstStyle/>
          <a:p>
            <a:r>
              <a:rPr lang="en-US"/>
              <a:t>Examples:</a:t>
            </a:r>
          </a:p>
          <a:p>
            <a:pPr lvl="1">
              <a:lnSpc>
                <a:spcPct val="130000"/>
              </a:lnSpc>
            </a:pPr>
            <a:r>
              <a:rPr lang="en-US" sz="4000"/>
              <a:t>melting point</a:t>
            </a:r>
          </a:p>
          <a:p>
            <a:pPr lvl="1">
              <a:lnSpc>
                <a:spcPct val="130000"/>
              </a:lnSpc>
            </a:pPr>
            <a:r>
              <a:rPr lang="en-US" sz="4000"/>
              <a:t>flammable</a:t>
            </a:r>
          </a:p>
          <a:p>
            <a:pPr lvl="1">
              <a:lnSpc>
                <a:spcPct val="130000"/>
              </a:lnSpc>
            </a:pPr>
            <a:r>
              <a:rPr lang="en-US" sz="4000"/>
              <a:t>density</a:t>
            </a:r>
          </a:p>
          <a:p>
            <a:pPr lvl="1">
              <a:lnSpc>
                <a:spcPct val="130000"/>
              </a:lnSpc>
            </a:pPr>
            <a:r>
              <a:rPr lang="en-US" sz="4000"/>
              <a:t>magnetic</a:t>
            </a:r>
          </a:p>
          <a:p>
            <a:pPr lvl="1">
              <a:lnSpc>
                <a:spcPct val="130000"/>
              </a:lnSpc>
            </a:pPr>
            <a:r>
              <a:rPr lang="en-US" sz="4000"/>
              <a:t>tarnishes in air</a:t>
            </a:r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Physical vs. Chemical</a:t>
            </a:r>
          </a:p>
        </p:txBody>
      </p:sp>
      <p:sp>
        <p:nvSpPr>
          <p:cNvPr id="138244" name="Rectangle 4"/>
          <p:cNvSpPr>
            <a:spLocks noChangeArrowheads="1"/>
          </p:cNvSpPr>
          <p:nvPr/>
        </p:nvSpPr>
        <p:spPr bwMode="auto">
          <a:xfrm>
            <a:off x="4332288" y="1524000"/>
            <a:ext cx="4811712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4572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90000"/>
              <a:buFont typeface="Wingdings 2" pitchFamily="18" charset="2"/>
              <a:buChar char="ö"/>
            </a:pPr>
            <a:endParaRPr kumimoji="1" lang="en-US" sz="3400" b="1">
              <a:solidFill>
                <a:srgbClr val="FFFFFF"/>
              </a:solidFill>
            </a:endParaRPr>
          </a:p>
          <a:p>
            <a:pPr marL="912813" lvl="1" indent="-341313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itchFamily="2" charset="2"/>
              <a:buNone/>
            </a:pPr>
            <a:r>
              <a:rPr kumimoji="1" lang="en-US" sz="4000">
                <a:solidFill>
                  <a:srgbClr val="FFCC00"/>
                </a:solidFill>
              </a:rPr>
              <a:t>physical</a:t>
            </a:r>
          </a:p>
          <a:p>
            <a:pPr marL="912813" lvl="1" indent="-341313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itchFamily="2" charset="2"/>
              <a:buNone/>
            </a:pPr>
            <a:r>
              <a:rPr kumimoji="1" lang="en-US" sz="4000">
                <a:solidFill>
                  <a:srgbClr val="FF9933"/>
                </a:solidFill>
              </a:rPr>
              <a:t>chemical</a:t>
            </a:r>
            <a:endParaRPr kumimoji="1" lang="en-US" sz="4000">
              <a:solidFill>
                <a:srgbClr val="FFCC00"/>
              </a:solidFill>
            </a:endParaRPr>
          </a:p>
          <a:p>
            <a:pPr marL="912813" lvl="1" indent="-341313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itchFamily="2" charset="2"/>
              <a:buNone/>
            </a:pPr>
            <a:r>
              <a:rPr kumimoji="1" lang="en-US" sz="4000">
                <a:solidFill>
                  <a:srgbClr val="FFCC00"/>
                </a:solidFill>
              </a:rPr>
              <a:t>physical</a:t>
            </a:r>
          </a:p>
          <a:p>
            <a:pPr marL="912813" lvl="1" indent="-341313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itchFamily="2" charset="2"/>
              <a:buNone/>
            </a:pPr>
            <a:r>
              <a:rPr kumimoji="1" lang="en-US" sz="4000">
                <a:solidFill>
                  <a:srgbClr val="FFCC00"/>
                </a:solidFill>
              </a:rPr>
              <a:t>physical</a:t>
            </a:r>
          </a:p>
          <a:p>
            <a:pPr marL="912813" lvl="1" indent="-341313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itchFamily="2" charset="2"/>
              <a:buNone/>
            </a:pPr>
            <a:r>
              <a:rPr kumimoji="1" lang="en-US" sz="4000">
                <a:solidFill>
                  <a:srgbClr val="FF9933"/>
                </a:solidFill>
              </a:rPr>
              <a:t>chemical</a:t>
            </a:r>
            <a:endParaRPr kumimoji="1" lang="en-US" sz="4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10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8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8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8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8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8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4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>
          <a:xfrm>
            <a:off x="0" y="1292225"/>
            <a:ext cx="9144000" cy="5565775"/>
          </a:xfrm>
        </p:spPr>
        <p:txBody>
          <a:bodyPr/>
          <a:lstStyle/>
          <a:p>
            <a:r>
              <a:rPr lang="en-US"/>
              <a:t>Physical Change</a:t>
            </a:r>
          </a:p>
          <a:p>
            <a:pPr lvl="1">
              <a:spcBef>
                <a:spcPct val="40000"/>
              </a:spcBef>
            </a:pPr>
            <a:r>
              <a:rPr lang="en-US" sz="4000"/>
              <a:t>changes the form of a substance without changing its identity</a:t>
            </a:r>
          </a:p>
          <a:p>
            <a:pPr lvl="1">
              <a:spcBef>
                <a:spcPct val="40000"/>
              </a:spcBef>
            </a:pPr>
            <a:r>
              <a:rPr lang="en-US" sz="4000"/>
              <a:t>properties remain the same</a:t>
            </a:r>
          </a:p>
          <a:p>
            <a:pPr>
              <a:spcBef>
                <a:spcPct val="100000"/>
              </a:spcBef>
            </a:pPr>
            <a:r>
              <a:rPr lang="en-US"/>
              <a:t>Chemical Change</a:t>
            </a:r>
          </a:p>
          <a:p>
            <a:pPr lvl="1">
              <a:spcBef>
                <a:spcPct val="40000"/>
              </a:spcBef>
            </a:pPr>
            <a:r>
              <a:rPr lang="en-US" sz="4000"/>
              <a:t>changes the identity of a substance</a:t>
            </a:r>
          </a:p>
          <a:p>
            <a:pPr lvl="1">
              <a:spcBef>
                <a:spcPct val="40000"/>
              </a:spcBef>
            </a:pPr>
            <a:r>
              <a:rPr lang="en-US" sz="4000"/>
              <a:t>products have different properties</a:t>
            </a: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Physical vs. Chemical</a:t>
            </a:r>
          </a:p>
        </p:txBody>
      </p:sp>
    </p:spTree>
    <p:extLst>
      <p:ext uri="{BB962C8B-B14F-4D97-AF65-F5344CB8AC3E}">
        <p14:creationId xmlns:p14="http://schemas.microsoft.com/office/powerpoint/2010/main" val="44094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000"/>
              <a:t>Signs of a Chemical Change</a:t>
            </a:r>
          </a:p>
          <a:p>
            <a:pPr lvl="1">
              <a:spcBef>
                <a:spcPct val="50000"/>
              </a:spcBef>
            </a:pPr>
            <a:r>
              <a:rPr lang="en-US" sz="4000"/>
              <a:t>change in color or odor</a:t>
            </a:r>
          </a:p>
          <a:p>
            <a:pPr lvl="1">
              <a:spcBef>
                <a:spcPct val="50000"/>
              </a:spcBef>
            </a:pPr>
            <a:r>
              <a:rPr lang="en-US" sz="4000"/>
              <a:t>formation of a gas</a:t>
            </a:r>
          </a:p>
          <a:p>
            <a:pPr lvl="1">
              <a:spcBef>
                <a:spcPct val="50000"/>
              </a:spcBef>
            </a:pPr>
            <a:r>
              <a:rPr lang="en-US" sz="4000"/>
              <a:t>formation of a precipitate (solid)</a:t>
            </a:r>
          </a:p>
          <a:p>
            <a:pPr lvl="1">
              <a:spcBef>
                <a:spcPct val="50000"/>
              </a:spcBef>
            </a:pPr>
            <a:r>
              <a:rPr lang="en-US" sz="4000"/>
              <a:t>change in light or heat</a:t>
            </a:r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Physical vs. Chemical</a:t>
            </a:r>
          </a:p>
        </p:txBody>
      </p:sp>
    </p:spTree>
    <p:extLst>
      <p:ext uri="{BB962C8B-B14F-4D97-AF65-F5344CB8AC3E}">
        <p14:creationId xmlns:p14="http://schemas.microsoft.com/office/powerpoint/2010/main" val="412448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>
          <a:xfrm>
            <a:off x="0" y="1524000"/>
            <a:ext cx="5561013" cy="5334000"/>
          </a:xfrm>
        </p:spPr>
        <p:txBody>
          <a:bodyPr/>
          <a:lstStyle/>
          <a:p>
            <a:r>
              <a:rPr lang="en-US" sz="4000"/>
              <a:t>Examples:</a:t>
            </a:r>
          </a:p>
          <a:p>
            <a:pPr lvl="1">
              <a:lnSpc>
                <a:spcPct val="130000"/>
              </a:lnSpc>
            </a:pPr>
            <a:r>
              <a:rPr lang="en-US" sz="4000"/>
              <a:t>rusting iron</a:t>
            </a:r>
          </a:p>
          <a:p>
            <a:pPr lvl="1">
              <a:lnSpc>
                <a:spcPct val="130000"/>
              </a:lnSpc>
            </a:pPr>
            <a:r>
              <a:rPr lang="en-US" sz="4000"/>
              <a:t>dissolving in water</a:t>
            </a:r>
          </a:p>
          <a:p>
            <a:pPr lvl="1">
              <a:lnSpc>
                <a:spcPct val="130000"/>
              </a:lnSpc>
            </a:pPr>
            <a:r>
              <a:rPr lang="en-US" sz="4000"/>
              <a:t>burning a log</a:t>
            </a:r>
          </a:p>
          <a:p>
            <a:pPr lvl="1">
              <a:lnSpc>
                <a:spcPct val="130000"/>
              </a:lnSpc>
            </a:pPr>
            <a:r>
              <a:rPr lang="en-US" sz="4000"/>
              <a:t>melting ice</a:t>
            </a:r>
          </a:p>
          <a:p>
            <a:pPr lvl="1">
              <a:lnSpc>
                <a:spcPct val="130000"/>
              </a:lnSpc>
            </a:pPr>
            <a:r>
              <a:rPr lang="en-US" sz="4000"/>
              <a:t>grinding spices</a:t>
            </a:r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Physical vs. Chemical</a:t>
            </a:r>
          </a:p>
        </p:txBody>
      </p:sp>
      <p:sp>
        <p:nvSpPr>
          <p:cNvPr id="141316" name="Rectangle 4"/>
          <p:cNvSpPr>
            <a:spLocks noChangeArrowheads="1"/>
          </p:cNvSpPr>
          <p:nvPr/>
        </p:nvSpPr>
        <p:spPr bwMode="auto">
          <a:xfrm>
            <a:off x="4984750" y="1524000"/>
            <a:ext cx="415925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4572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90000"/>
              <a:buFont typeface="Wingdings 2" pitchFamily="18" charset="2"/>
              <a:buChar char="ö"/>
            </a:pPr>
            <a:endParaRPr kumimoji="1" lang="en-US" sz="3400" b="1">
              <a:solidFill>
                <a:srgbClr val="FFFFFF"/>
              </a:solidFill>
            </a:endParaRPr>
          </a:p>
          <a:p>
            <a:pPr marL="912813" lvl="1" indent="-341313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itchFamily="2" charset="2"/>
              <a:buNone/>
            </a:pPr>
            <a:r>
              <a:rPr kumimoji="1" lang="en-US" sz="4000">
                <a:solidFill>
                  <a:srgbClr val="FF9933"/>
                </a:solidFill>
              </a:rPr>
              <a:t>chemical</a:t>
            </a:r>
            <a:endParaRPr kumimoji="1" lang="en-US" sz="4000">
              <a:solidFill>
                <a:srgbClr val="FFCC00"/>
              </a:solidFill>
            </a:endParaRPr>
          </a:p>
          <a:p>
            <a:pPr marL="912813" lvl="1" indent="-341313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itchFamily="2" charset="2"/>
              <a:buNone/>
            </a:pPr>
            <a:r>
              <a:rPr kumimoji="1" lang="en-US" sz="4000">
                <a:solidFill>
                  <a:srgbClr val="FFCC00"/>
                </a:solidFill>
              </a:rPr>
              <a:t>physical</a:t>
            </a:r>
          </a:p>
          <a:p>
            <a:pPr marL="912813" lvl="1" indent="-341313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itchFamily="2" charset="2"/>
              <a:buNone/>
            </a:pPr>
            <a:r>
              <a:rPr kumimoji="1" lang="en-US" sz="4000">
                <a:solidFill>
                  <a:srgbClr val="FF9933"/>
                </a:solidFill>
              </a:rPr>
              <a:t>chemical</a:t>
            </a:r>
            <a:endParaRPr kumimoji="1" lang="en-US" sz="4000">
              <a:solidFill>
                <a:srgbClr val="FFCC00"/>
              </a:solidFill>
            </a:endParaRPr>
          </a:p>
          <a:p>
            <a:pPr marL="912813" lvl="1" indent="-341313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itchFamily="2" charset="2"/>
              <a:buNone/>
            </a:pPr>
            <a:r>
              <a:rPr kumimoji="1" lang="en-US" sz="4000">
                <a:solidFill>
                  <a:srgbClr val="FFCC00"/>
                </a:solidFill>
              </a:rPr>
              <a:t>physical</a:t>
            </a:r>
          </a:p>
          <a:p>
            <a:pPr marL="912813" lvl="1" indent="-341313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Font typeface="Wingdings" pitchFamily="2" charset="2"/>
              <a:buNone/>
            </a:pPr>
            <a:r>
              <a:rPr kumimoji="1" lang="en-US" sz="4000">
                <a:solidFill>
                  <a:srgbClr val="FFCC00"/>
                </a:solidFill>
              </a:rPr>
              <a:t>physical</a:t>
            </a:r>
          </a:p>
        </p:txBody>
      </p:sp>
      <p:sp>
        <p:nvSpPr>
          <p:cNvPr id="141317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74750" y="4670425"/>
            <a:ext cx="2322513" cy="522288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72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1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1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1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1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1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6" grpId="0" build="p" bldLvl="2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</TotalTime>
  <Words>204</Words>
  <Application>Microsoft Office PowerPoint</Application>
  <PresentationFormat>On-screen Show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Waveform</vt:lpstr>
      <vt:lpstr>Matter</vt:lpstr>
      <vt:lpstr>A. Extensive vs. Intensive</vt:lpstr>
      <vt:lpstr>A. Extensive vs. Intensive</vt:lpstr>
      <vt:lpstr>B. Physical vs. Chemical</vt:lpstr>
      <vt:lpstr>B. Physical vs. Chemical</vt:lpstr>
      <vt:lpstr>B. Physical vs. Chemical</vt:lpstr>
      <vt:lpstr>B. Physical vs. Chemical</vt:lpstr>
      <vt:lpstr>B. Physical vs. Chemical</vt:lpstr>
    </vt:vector>
  </TitlesOfParts>
  <Company>FISD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Matter</dc:title>
  <dc:creator>Amanda M Herrera</dc:creator>
  <cp:lastModifiedBy>Amanda M Herrera</cp:lastModifiedBy>
  <cp:revision>1</cp:revision>
  <dcterms:created xsi:type="dcterms:W3CDTF">2012-09-05T23:20:34Z</dcterms:created>
  <dcterms:modified xsi:type="dcterms:W3CDTF">2012-09-05T23:22:47Z</dcterms:modified>
</cp:coreProperties>
</file>