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90" r:id="rId8"/>
    <p:sldId id="274" r:id="rId9"/>
    <p:sldId id="276" r:id="rId10"/>
    <p:sldId id="277" r:id="rId11"/>
    <p:sldId id="278" r:id="rId12"/>
    <p:sldId id="279" r:id="rId13"/>
    <p:sldId id="291" r:id="rId14"/>
    <p:sldId id="281" r:id="rId15"/>
    <p:sldId id="28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C6C00"/>
    <a:srgbClr val="FF0000"/>
    <a:srgbClr val="FB5FFF"/>
    <a:srgbClr val="EEFA02"/>
    <a:srgbClr val="E77FCE"/>
    <a:srgbClr val="800080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660" autoAdjust="0"/>
  </p:normalViewPr>
  <p:slideViewPr>
    <p:cSldViewPr snapToGrid="0">
      <p:cViewPr varScale="1">
        <p:scale>
          <a:sx n="79" d="100"/>
          <a:sy n="79" d="100"/>
        </p:scale>
        <p:origin x="-8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026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536"/>
            <a:chExt cx="5762" cy="670"/>
          </a:xfrm>
        </p:grpSpPr>
        <p:grpSp>
          <p:nvGrpSpPr>
            <p:cNvPr id="4099" name="Group 1027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1028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1029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1030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1031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1032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1033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34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035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036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037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038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039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040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041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042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043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1044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1045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1046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1047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1048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1049"/>
          <p:cNvSpPr>
            <a:spLocks noGrp="1" noChangeArrowheads="1"/>
          </p:cNvSpPr>
          <p:nvPr>
            <p:ph type="ctrTitle"/>
          </p:nvPr>
        </p:nvSpPr>
        <p:spPr>
          <a:xfrm>
            <a:off x="1884363" y="3279775"/>
            <a:ext cx="5861050" cy="2155825"/>
          </a:xfrm>
        </p:spPr>
        <p:txBody>
          <a:bodyPr anchor="t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1050"/>
          <p:cNvSpPr>
            <a:spLocks noGrp="1" noChangeArrowheads="1"/>
          </p:cNvSpPr>
          <p:nvPr>
            <p:ph type="subTitle" idx="1"/>
          </p:nvPr>
        </p:nvSpPr>
        <p:spPr>
          <a:xfrm>
            <a:off x="0" y="442913"/>
            <a:ext cx="9144000" cy="1135062"/>
          </a:xfrm>
        </p:spPr>
        <p:txBody>
          <a:bodyPr anchor="ctr"/>
          <a:lstStyle>
            <a:lvl1pPr marL="0" indent="0" algn="ctr">
              <a:buFont typeface="Monotype Sorts" pitchFamily="2" charset="2"/>
              <a:buNone/>
              <a:defRPr sz="5000" b="1">
                <a:latin typeface="Comic Sans MS" pitchFamily="66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1051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105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5" name="Rectangle 105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BC4D0D9-6803-4855-B051-F12173C5784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26" name="AutoShape 1054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6986588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I</a:t>
            </a:r>
          </a:p>
        </p:txBody>
      </p:sp>
      <p:sp>
        <p:nvSpPr>
          <p:cNvPr id="4127" name="AutoShape 1055">
            <a:hlinkClick r:id="rId3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7734300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II</a:t>
            </a:r>
          </a:p>
        </p:txBody>
      </p:sp>
      <p:sp>
        <p:nvSpPr>
          <p:cNvPr id="4128" name="AutoShape 1056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483600" y="6294438"/>
            <a:ext cx="457200" cy="457200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solidFill>
                  <a:schemeClr val="bg1"/>
                </a:solidFill>
                <a:latin typeface="Arial" charset="0"/>
              </a:rPr>
              <a:t>III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ABD0A4-191D-4452-B44B-504586400E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228600"/>
            <a:ext cx="2000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848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6257AD-2674-4F9F-B3CF-1EA770EAF1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18253-4F26-4DC1-BD4C-4E88279EC4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58E2E-6DE6-4643-B5E2-D205740DDA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977988-0C57-42BA-AB85-FF24D787BF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48C9-760B-415A-8755-EB1EE0F7A4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4AE5EA-2AC5-4182-95A5-22BC86FEA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BB7A7-2477-44AF-8A4A-4FAE8624D1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5537B-6874-400D-893A-B7C19619FF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7F65D-E583-49F7-BD28-7F8AC4D8B6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7033D2F1-5EB6-4DDC-845D-DB9B183CE7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bg1"/>
          </a:solidFill>
          <a:latin typeface="Comic Sans MS" pitchFamily="66" charset="0"/>
        </a:defRPr>
      </a:lvl9pPr>
    </p:titleStyle>
    <p:bodyStyle>
      <a:lvl1pPr marL="339725" indent="-33972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>
          <a:solidFill>
            <a:schemeClr val="bg1"/>
          </a:solidFill>
          <a:latin typeface="+mn-lt"/>
          <a:ea typeface="+mn-ea"/>
          <a:cs typeface="+mn-cs"/>
        </a:defRPr>
      </a:lvl1pPr>
      <a:lvl2pPr marL="795338" indent="-3413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itchFamily="18" charset="2"/>
        <a:buChar char="·"/>
        <a:defRPr kumimoji="1" sz="3400">
          <a:solidFill>
            <a:schemeClr val="bg1"/>
          </a:solidFill>
          <a:latin typeface="+mn-lt"/>
        </a:defRPr>
      </a:lvl2pPr>
      <a:lvl3pPr marL="1138238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CommonBullets" pitchFamily="34" charset="2"/>
        <a:buChar char=","/>
        <a:defRPr kumimoji="1" sz="3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VSEPR Theory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23622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sz="4000" b="1"/>
              <a:t>1. V</a:t>
            </a:r>
            <a:r>
              <a:rPr lang="en-US" sz="4000"/>
              <a:t>alence Shell Electron Pair Repulsion Theory = VSPER</a:t>
            </a:r>
          </a:p>
          <a:p>
            <a:pPr>
              <a:lnSpc>
                <a:spcPct val="90000"/>
              </a:lnSpc>
              <a:spcBef>
                <a:spcPct val="100000"/>
              </a:spcBef>
              <a:buFont typeface="Monotype Sorts" pitchFamily="2" charset="2"/>
              <a:buNone/>
            </a:pPr>
            <a:r>
              <a:rPr lang="en-US" sz="4000"/>
              <a:t>2. Electron pairs orient themselves in order to minimize repulsive forces</a:t>
            </a:r>
            <a:r>
              <a:rPr lang="en-US"/>
              <a:t>.</a:t>
            </a:r>
          </a:p>
        </p:txBody>
      </p:sp>
      <p:pic>
        <p:nvPicPr>
          <p:cNvPr id="16405" name="Picture 21" descr="LINEAR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1828800" y="5275263"/>
            <a:ext cx="6629400" cy="1201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4 total</a:t>
            </a:r>
          </a:p>
          <a:p>
            <a:pPr>
              <a:buFont typeface="Monotype Sorts" pitchFamily="2" charset="2"/>
              <a:buNone/>
            </a:pPr>
            <a:r>
              <a:rPr lang="en-US"/>
              <a:t>2 bond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2 lone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03550" y="5226050"/>
            <a:ext cx="59467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400">
                <a:solidFill>
                  <a:schemeClr val="bg1"/>
                </a:solidFill>
                <a:latin typeface="Comic Sans MS" pitchFamily="66" charset="0"/>
              </a:rPr>
              <a:t>BENT</a:t>
            </a:r>
            <a:endParaRPr kumimoji="1" 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800">
                <a:solidFill>
                  <a:schemeClr val="bg1"/>
                </a:solidFill>
                <a:latin typeface="Arial" charset="0"/>
              </a:rPr>
              <a:t>104.5°</a:t>
            </a:r>
          </a:p>
        </p:txBody>
      </p: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1389063" y="4284663"/>
            <a:ext cx="2317750" cy="2138362"/>
            <a:chOff x="693" y="2330"/>
            <a:chExt cx="1460" cy="1347"/>
          </a:xfrm>
        </p:grpSpPr>
        <p:sp>
          <p:nvSpPr>
            <p:cNvPr id="25606" name="AutoShape 6"/>
            <p:cNvSpPr>
              <a:spLocks noChangeArrowheads="1"/>
            </p:cNvSpPr>
            <p:nvPr/>
          </p:nvSpPr>
          <p:spPr bwMode="auto">
            <a:xfrm>
              <a:off x="693" y="2330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Rectangle 7"/>
            <p:cNvSpPr>
              <a:spLocks noChangeArrowheads="1"/>
            </p:cNvSpPr>
            <p:nvPr/>
          </p:nvSpPr>
          <p:spPr bwMode="auto">
            <a:xfrm>
              <a:off x="845" y="2655"/>
              <a:ext cx="115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6600">
                  <a:latin typeface="Arial" charset="0"/>
                </a:rPr>
                <a:t>H</a:t>
              </a:r>
              <a:r>
                <a:rPr kumimoji="1" lang="en-US" sz="6600" baseline="-25000">
                  <a:latin typeface="Arial" charset="0"/>
                </a:rPr>
                <a:t>2</a:t>
              </a:r>
              <a:r>
                <a:rPr kumimoji="1" lang="en-US" sz="6600">
                  <a:latin typeface="Arial" charset="0"/>
                </a:rPr>
                <a:t>O</a:t>
              </a:r>
              <a:endParaRPr kumimoji="1" 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pic>
        <p:nvPicPr>
          <p:cNvPr id="25609" name="Picture 9" descr="BENT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4160838" y="1244600"/>
            <a:ext cx="3630612" cy="3922713"/>
          </a:xfrm>
          <a:prstGeom prst="rect">
            <a:avLst/>
          </a:prstGeom>
          <a:noFill/>
        </p:spPr>
      </p:pic>
      <p:sp>
        <p:nvSpPr>
          <p:cNvPr id="2561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b="0">
                <a:latin typeface="Arial" charset="0"/>
              </a:rPr>
              <a:t>6. Bent 104.5</a:t>
            </a:r>
            <a:r>
              <a:rPr lang="en-US" sz="3900" b="0" baseline="30000">
                <a:latin typeface="Arial" charset="0"/>
              </a:rPr>
              <a:t>o</a:t>
            </a:r>
            <a:endParaRPr lang="en-US" sz="3900" b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56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utoUpdateAnimBg="0"/>
      <p:bldP spid="2560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/>
              <a:t>5 total</a:t>
            </a:r>
          </a:p>
          <a:p>
            <a:pPr>
              <a:buFont typeface="Monotype Sorts" pitchFamily="2" charset="2"/>
              <a:buNone/>
            </a:pPr>
            <a:r>
              <a:rPr lang="en-US" sz="4000"/>
              <a:t>5 bond</a:t>
            </a:r>
          </a:p>
          <a:p>
            <a:pPr>
              <a:buFont typeface="Monotype Sorts" pitchFamily="2" charset="2"/>
              <a:buNone/>
            </a:pPr>
            <a:r>
              <a:rPr lang="en-US" sz="4000"/>
              <a:t>0 lone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25750" y="4822825"/>
            <a:ext cx="6251575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Comic Sans MS" pitchFamily="66" charset="0"/>
              </a:rPr>
              <a:t>TRIGONAL BIPYRAMIDAL</a:t>
            </a:r>
            <a:endParaRPr kumimoji="1" 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400">
                <a:solidFill>
                  <a:schemeClr val="bg1"/>
                </a:solidFill>
                <a:latin typeface="Arial" charset="0"/>
              </a:rPr>
              <a:t>120°/90°</a:t>
            </a:r>
          </a:p>
        </p:txBody>
      </p:sp>
      <p:grpSp>
        <p:nvGrpSpPr>
          <p:cNvPr id="26634" name="Group 10"/>
          <p:cNvGrpSpPr>
            <a:grpSpLocks/>
          </p:cNvGrpSpPr>
          <p:nvPr/>
        </p:nvGrpSpPr>
        <p:grpSpPr bwMode="auto">
          <a:xfrm>
            <a:off x="1381125" y="4243388"/>
            <a:ext cx="2317750" cy="2138362"/>
            <a:chOff x="870" y="2561"/>
            <a:chExt cx="1460" cy="1347"/>
          </a:xfrm>
        </p:grpSpPr>
        <p:sp>
          <p:nvSpPr>
            <p:cNvPr id="26630" name="AutoShape 6"/>
            <p:cNvSpPr>
              <a:spLocks noChangeArrowheads="1"/>
            </p:cNvSpPr>
            <p:nvPr/>
          </p:nvSpPr>
          <p:spPr bwMode="auto">
            <a:xfrm>
              <a:off x="870" y="2561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1" name="Rectangle 7"/>
            <p:cNvSpPr>
              <a:spLocks noChangeArrowheads="1"/>
            </p:cNvSpPr>
            <p:nvPr/>
          </p:nvSpPr>
          <p:spPr bwMode="auto">
            <a:xfrm>
              <a:off x="960" y="2886"/>
              <a:ext cx="1280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6600">
                  <a:latin typeface="Arial" charset="0"/>
                </a:rPr>
                <a:t>PCl</a:t>
              </a:r>
              <a:r>
                <a:rPr kumimoji="1" lang="en-US" sz="6600" baseline="-25000">
                  <a:latin typeface="Arial" charset="0"/>
                </a:rPr>
                <a:t>5</a:t>
              </a:r>
              <a:endParaRPr kumimoji="1" 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pic>
        <p:nvPicPr>
          <p:cNvPr id="26633" name="Picture 9" descr="TRIBIPYR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4227513" y="1277938"/>
            <a:ext cx="3413125" cy="3513137"/>
          </a:xfrm>
          <a:prstGeom prst="rect">
            <a:avLst/>
          </a:prstGeom>
          <a:noFill/>
        </p:spPr>
      </p:pic>
      <p:sp>
        <p:nvSpPr>
          <p:cNvPr id="2663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latin typeface="Arial" charset="0"/>
              </a:rPr>
              <a:t>7. Trigonal Bipyramidal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/>
              <a:t>6 total</a:t>
            </a:r>
          </a:p>
          <a:p>
            <a:pPr>
              <a:buFont typeface="Monotype Sorts" pitchFamily="2" charset="2"/>
              <a:buNone/>
            </a:pPr>
            <a:r>
              <a:rPr lang="en-US"/>
              <a:t>6 bond</a:t>
            </a:r>
          </a:p>
          <a:p>
            <a:pPr>
              <a:buFont typeface="Monotype Sorts" pitchFamily="2" charset="2"/>
              <a:buNone/>
            </a:pPr>
            <a:r>
              <a:rPr lang="en-US"/>
              <a:t>0 lone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003550" y="5226050"/>
            <a:ext cx="59467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400">
                <a:solidFill>
                  <a:schemeClr val="bg1"/>
                </a:solidFill>
                <a:latin typeface="Comic Sans MS" pitchFamily="66" charset="0"/>
              </a:rPr>
              <a:t>OCTAHEDRAL</a:t>
            </a:r>
            <a:endParaRPr kumimoji="1" 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800">
                <a:solidFill>
                  <a:schemeClr val="bg1"/>
                </a:solidFill>
                <a:latin typeface="Arial" charset="0"/>
              </a:rPr>
              <a:t>90°</a:t>
            </a:r>
          </a:p>
        </p:txBody>
      </p:sp>
      <p:grpSp>
        <p:nvGrpSpPr>
          <p:cNvPr id="27653" name="Group 5"/>
          <p:cNvGrpSpPr>
            <a:grpSpLocks/>
          </p:cNvGrpSpPr>
          <p:nvPr/>
        </p:nvGrpSpPr>
        <p:grpSpPr bwMode="auto">
          <a:xfrm>
            <a:off x="1338263" y="4284663"/>
            <a:ext cx="2317750" cy="2138362"/>
            <a:chOff x="693" y="2330"/>
            <a:chExt cx="1460" cy="1347"/>
          </a:xfrm>
        </p:grpSpPr>
        <p:sp>
          <p:nvSpPr>
            <p:cNvPr id="27654" name="AutoShape 6"/>
            <p:cNvSpPr>
              <a:spLocks noChangeArrowheads="1"/>
            </p:cNvSpPr>
            <p:nvPr/>
          </p:nvSpPr>
          <p:spPr bwMode="auto">
            <a:xfrm>
              <a:off x="693" y="2330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5" name="Rectangle 7"/>
            <p:cNvSpPr>
              <a:spLocks noChangeArrowheads="1"/>
            </p:cNvSpPr>
            <p:nvPr/>
          </p:nvSpPr>
          <p:spPr bwMode="auto">
            <a:xfrm>
              <a:off x="845" y="2655"/>
              <a:ext cx="115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6600">
                  <a:latin typeface="Arial" charset="0"/>
                </a:rPr>
                <a:t>SF</a:t>
              </a:r>
              <a:r>
                <a:rPr kumimoji="1" lang="en-US" sz="6600" baseline="-25000">
                  <a:latin typeface="Arial" charset="0"/>
                </a:rPr>
                <a:t>6</a:t>
              </a:r>
              <a:endParaRPr kumimoji="1" 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pic>
        <p:nvPicPr>
          <p:cNvPr id="27657" name="Picture 9" descr="OCTAHED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4292600" y="1270000"/>
            <a:ext cx="3367088" cy="3944938"/>
          </a:xfrm>
          <a:prstGeom prst="rect">
            <a:avLst/>
          </a:prstGeom>
          <a:noFill/>
        </p:spPr>
      </p:pic>
      <p:sp>
        <p:nvSpPr>
          <p:cNvPr id="27658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latin typeface="Arial" charset="0"/>
              </a:rPr>
              <a:t>8. Octahedral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3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295400"/>
            <a:ext cx="7772400" cy="750888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sz="4000"/>
              <a:t>PF</a:t>
            </a:r>
            <a:r>
              <a:rPr lang="en-US" sz="4000" baseline="-25000"/>
              <a:t>3</a:t>
            </a:r>
            <a:endParaRPr lang="en-US" sz="4000"/>
          </a:p>
        </p:txBody>
      </p:sp>
      <p:sp>
        <p:nvSpPr>
          <p:cNvPr id="31767" name="Rectangle 23"/>
          <p:cNvSpPr>
            <a:spLocks noChangeArrowheads="1"/>
          </p:cNvSpPr>
          <p:nvPr/>
        </p:nvSpPr>
        <p:spPr bwMode="auto">
          <a:xfrm>
            <a:off x="1566863" y="2093913"/>
            <a:ext cx="1824037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Arial" charset="0"/>
              </a:rPr>
              <a:t>4 total</a:t>
            </a:r>
          </a:p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Arial" charset="0"/>
              </a:rPr>
              <a:t>3 bond</a:t>
            </a:r>
          </a:p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Arial" charset="0"/>
              </a:rPr>
              <a:t>1 lone</a:t>
            </a:r>
          </a:p>
        </p:txBody>
      </p:sp>
      <p:sp>
        <p:nvSpPr>
          <p:cNvPr id="31770" name="Rectangle 26"/>
          <p:cNvSpPr>
            <a:spLocks noChangeArrowheads="1"/>
          </p:cNvSpPr>
          <p:nvPr/>
        </p:nvSpPr>
        <p:spPr bwMode="auto">
          <a:xfrm>
            <a:off x="4433888" y="4033838"/>
            <a:ext cx="43307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Comic Sans MS" pitchFamily="66" charset="0"/>
              </a:rPr>
              <a:t>TRIGONAL PYRAMIDAL</a:t>
            </a:r>
            <a:endParaRPr kumimoji="1" 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800">
                <a:solidFill>
                  <a:schemeClr val="bg1"/>
                </a:solidFill>
                <a:latin typeface="Arial" charset="0"/>
              </a:rPr>
              <a:t>107°</a:t>
            </a:r>
          </a:p>
        </p:txBody>
      </p:sp>
      <p:grpSp>
        <p:nvGrpSpPr>
          <p:cNvPr id="31805" name="Group 61"/>
          <p:cNvGrpSpPr>
            <a:grpSpLocks/>
          </p:cNvGrpSpPr>
          <p:nvPr/>
        </p:nvGrpSpPr>
        <p:grpSpPr bwMode="auto">
          <a:xfrm>
            <a:off x="4122738" y="427038"/>
            <a:ext cx="4953000" cy="3489325"/>
            <a:chOff x="2486" y="269"/>
            <a:chExt cx="3120" cy="2198"/>
          </a:xfrm>
        </p:grpSpPr>
        <p:sp>
          <p:nvSpPr>
            <p:cNvPr id="31749" name="AutoShape 5"/>
            <p:cNvSpPr>
              <a:spLocks noChangeArrowheads="1"/>
            </p:cNvSpPr>
            <p:nvPr/>
          </p:nvSpPr>
          <p:spPr bwMode="auto">
            <a:xfrm>
              <a:off x="2892" y="839"/>
              <a:ext cx="2307" cy="1628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1803" name="Group 59"/>
            <p:cNvGrpSpPr>
              <a:grpSpLocks/>
            </p:cNvGrpSpPr>
            <p:nvPr/>
          </p:nvGrpSpPr>
          <p:grpSpPr bwMode="auto">
            <a:xfrm>
              <a:off x="2486" y="269"/>
              <a:ext cx="3120" cy="2099"/>
              <a:chOff x="2641" y="1861"/>
              <a:chExt cx="3120" cy="2099"/>
            </a:xfrm>
          </p:grpSpPr>
          <p:sp>
            <p:nvSpPr>
              <p:cNvPr id="31771" name="Text Box 27"/>
              <p:cNvSpPr txBox="1">
                <a:spLocks noChangeArrowheads="1"/>
              </p:cNvSpPr>
              <p:nvPr/>
            </p:nvSpPr>
            <p:spPr bwMode="auto">
              <a:xfrm>
                <a:off x="2641" y="1861"/>
                <a:ext cx="3120" cy="20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10000"/>
                  </a:spcBef>
                </a:pPr>
                <a:endParaRPr lang="en-US" sz="6600">
                  <a:latin typeface="Arial" charset="0"/>
                </a:endParaRPr>
              </a:p>
              <a:p>
                <a:pPr algn="ctr">
                  <a:spcBef>
                    <a:spcPct val="10000"/>
                  </a:spcBef>
                </a:pPr>
                <a:r>
                  <a:rPr lang="en-US" sz="6600">
                    <a:latin typeface="Arial" charset="0"/>
                  </a:rPr>
                  <a:t>F  P  F</a:t>
                </a:r>
              </a:p>
              <a:p>
                <a:pPr algn="ctr">
                  <a:spcBef>
                    <a:spcPct val="10000"/>
                  </a:spcBef>
                </a:pPr>
                <a:r>
                  <a:rPr lang="en-US" sz="6600">
                    <a:latin typeface="Arial" charset="0"/>
                  </a:rPr>
                  <a:t>F</a:t>
                </a:r>
                <a:endParaRPr lang="en-US" sz="6600">
                  <a:solidFill>
                    <a:srgbClr val="800080"/>
                  </a:solidFill>
                </a:endParaRPr>
              </a:p>
            </p:txBody>
          </p:sp>
          <p:grpSp>
            <p:nvGrpSpPr>
              <p:cNvPr id="31802" name="Group 58"/>
              <p:cNvGrpSpPr>
                <a:grpSpLocks/>
              </p:cNvGrpSpPr>
              <p:nvPr/>
            </p:nvGrpSpPr>
            <p:grpSpPr bwMode="auto">
              <a:xfrm>
                <a:off x="3265" y="2560"/>
                <a:ext cx="1872" cy="1400"/>
                <a:chOff x="3265" y="2560"/>
                <a:chExt cx="1872" cy="1400"/>
              </a:xfrm>
            </p:grpSpPr>
            <p:sp>
              <p:nvSpPr>
                <p:cNvPr id="31777" name="Oval 33"/>
                <p:cNvSpPr>
                  <a:spLocks noChangeAspect="1" noChangeArrowheads="1"/>
                </p:cNvSpPr>
                <p:nvPr/>
              </p:nvSpPr>
              <p:spPr bwMode="auto">
                <a:xfrm>
                  <a:off x="5041" y="2977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78" name="Oval 34"/>
                <p:cNvSpPr>
                  <a:spLocks noChangeAspect="1" noChangeArrowheads="1"/>
                </p:cNvSpPr>
                <p:nvPr/>
              </p:nvSpPr>
              <p:spPr bwMode="auto">
                <a:xfrm>
                  <a:off x="5041" y="2785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79" name="Oval 35"/>
                <p:cNvSpPr>
                  <a:spLocks noChangeAspect="1" noChangeArrowheads="1"/>
                </p:cNvSpPr>
                <p:nvPr/>
              </p:nvSpPr>
              <p:spPr bwMode="auto">
                <a:xfrm>
                  <a:off x="3265" y="2977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0" name="Oval 36"/>
                <p:cNvSpPr>
                  <a:spLocks noChangeAspect="1" noChangeArrowheads="1"/>
                </p:cNvSpPr>
                <p:nvPr/>
              </p:nvSpPr>
              <p:spPr bwMode="auto">
                <a:xfrm>
                  <a:off x="3265" y="2785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1" name="Oval 37"/>
                <p:cNvSpPr>
                  <a:spLocks noChangeAspect="1" noChangeArrowheads="1"/>
                </p:cNvSpPr>
                <p:nvPr/>
              </p:nvSpPr>
              <p:spPr bwMode="auto">
                <a:xfrm>
                  <a:off x="3913" y="3673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2" name="Oval 38"/>
                <p:cNvSpPr>
                  <a:spLocks noChangeAspect="1" noChangeArrowheads="1"/>
                </p:cNvSpPr>
                <p:nvPr/>
              </p:nvSpPr>
              <p:spPr bwMode="auto">
                <a:xfrm>
                  <a:off x="3913" y="3481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3" name="Oval 39"/>
                <p:cNvSpPr>
                  <a:spLocks noChangeAspect="1" noChangeArrowheads="1"/>
                </p:cNvSpPr>
                <p:nvPr/>
              </p:nvSpPr>
              <p:spPr bwMode="auto">
                <a:xfrm>
                  <a:off x="4393" y="3673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4" name="Oval 40"/>
                <p:cNvSpPr>
                  <a:spLocks noChangeAspect="1" noChangeArrowheads="1"/>
                </p:cNvSpPr>
                <p:nvPr/>
              </p:nvSpPr>
              <p:spPr bwMode="auto">
                <a:xfrm>
                  <a:off x="4393" y="3481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5" name="Oval 41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248" y="256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6" name="Oval 42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056" y="2560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7" name="Oval 43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248" y="386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8" name="Oval 4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056" y="386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9" name="Oval 4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896" y="31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0" name="Oval 4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704" y="31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1" name="Oval 47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896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2" name="Oval 48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704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3" name="Oval 49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600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4" name="Oval 50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408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5" name="Oval 51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600" y="31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6" name="Oval 52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408" y="31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8" name="Line 54"/>
                <p:cNvSpPr>
                  <a:spLocks noChangeShapeType="1"/>
                </p:cNvSpPr>
                <p:nvPr/>
              </p:nvSpPr>
              <p:spPr bwMode="auto">
                <a:xfrm>
                  <a:off x="4417" y="2880"/>
                  <a:ext cx="24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9" name="Line 55"/>
                <p:cNvSpPr>
                  <a:spLocks noChangeShapeType="1"/>
                </p:cNvSpPr>
                <p:nvPr/>
              </p:nvSpPr>
              <p:spPr bwMode="auto">
                <a:xfrm>
                  <a:off x="3745" y="2880"/>
                  <a:ext cx="240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800" name="Line 56"/>
                <p:cNvSpPr>
                  <a:spLocks noChangeShapeType="1"/>
                </p:cNvSpPr>
                <p:nvPr/>
              </p:nvSpPr>
              <p:spPr bwMode="auto">
                <a:xfrm rot="-5400000">
                  <a:off x="4105" y="3264"/>
                  <a:ext cx="192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aphicFrame>
        <p:nvGraphicFramePr>
          <p:cNvPr id="31806" name="Object 62"/>
          <p:cNvGraphicFramePr>
            <a:graphicFrameLocks noChangeAspect="1"/>
          </p:cNvGraphicFramePr>
          <p:nvPr/>
        </p:nvGraphicFramePr>
        <p:xfrm>
          <a:off x="1227138" y="4633913"/>
          <a:ext cx="3817937" cy="1790700"/>
        </p:xfrm>
        <a:graphic>
          <a:graphicData uri="http://schemas.openxmlformats.org/presentationml/2006/ole">
            <p:oleObj spid="_x0000_s31806" name="PhotoPaint!" r:id="rId3" imgW="487433" imgH="228600" progId="CPaint4">
              <p:embed/>
            </p:oleObj>
          </a:graphicData>
        </a:graphic>
      </p:graphicFrame>
      <p:sp>
        <p:nvSpPr>
          <p:cNvPr id="31809" name="Rectangle 6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/>
              <a:t>E.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7" grpId="0" autoUpdateAnimBg="0"/>
      <p:bldP spid="3177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295400"/>
            <a:ext cx="7772400" cy="750888"/>
          </a:xfrm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sz="4000"/>
              <a:t>CO</a:t>
            </a:r>
            <a:r>
              <a:rPr lang="en-US" sz="4000" baseline="-25000"/>
              <a:t>2</a:t>
            </a:r>
            <a:endParaRPr lang="en-US" sz="4000"/>
          </a:p>
        </p:txBody>
      </p:sp>
      <p:grpSp>
        <p:nvGrpSpPr>
          <p:cNvPr id="30755" name="Group 35"/>
          <p:cNvGrpSpPr>
            <a:grpSpLocks/>
          </p:cNvGrpSpPr>
          <p:nvPr/>
        </p:nvGrpSpPr>
        <p:grpSpPr bwMode="auto">
          <a:xfrm>
            <a:off x="3803650" y="693738"/>
            <a:ext cx="4953000" cy="2222500"/>
            <a:chOff x="2641" y="1861"/>
            <a:chExt cx="3120" cy="1400"/>
          </a:xfrm>
        </p:grpSpPr>
        <p:sp>
          <p:nvSpPr>
            <p:cNvPr id="30754" name="AutoShape 34"/>
            <p:cNvSpPr>
              <a:spLocks noChangeArrowheads="1"/>
            </p:cNvSpPr>
            <p:nvPr/>
          </p:nvSpPr>
          <p:spPr bwMode="auto">
            <a:xfrm>
              <a:off x="2969" y="2455"/>
              <a:ext cx="2438" cy="80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53" name="Group 33"/>
            <p:cNvGrpSpPr>
              <a:grpSpLocks/>
            </p:cNvGrpSpPr>
            <p:nvPr/>
          </p:nvGrpSpPr>
          <p:grpSpPr bwMode="auto">
            <a:xfrm>
              <a:off x="2641" y="1861"/>
              <a:ext cx="3120" cy="1389"/>
              <a:chOff x="2641" y="1861"/>
              <a:chExt cx="3120" cy="1389"/>
            </a:xfrm>
          </p:grpSpPr>
          <p:sp>
            <p:nvSpPr>
              <p:cNvPr id="30737" name="Text Box 17"/>
              <p:cNvSpPr txBox="1">
                <a:spLocks noChangeArrowheads="1"/>
              </p:cNvSpPr>
              <p:nvPr/>
            </p:nvSpPr>
            <p:spPr bwMode="auto">
              <a:xfrm>
                <a:off x="2641" y="1861"/>
                <a:ext cx="3120" cy="13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10000"/>
                  </a:spcBef>
                </a:pPr>
                <a:endParaRPr lang="en-US" sz="6600">
                  <a:latin typeface="Arial" charset="0"/>
                </a:endParaRPr>
              </a:p>
              <a:p>
                <a:pPr algn="ctr">
                  <a:spcBef>
                    <a:spcPct val="10000"/>
                  </a:spcBef>
                </a:pPr>
                <a:r>
                  <a:rPr lang="en-US" sz="6600">
                    <a:latin typeface="Arial" charset="0"/>
                  </a:rPr>
                  <a:t>O</a:t>
                </a:r>
                <a:r>
                  <a:rPr lang="en-US" sz="5400">
                    <a:latin typeface="Arial" charset="0"/>
                  </a:rPr>
                  <a:t>   </a:t>
                </a:r>
                <a:r>
                  <a:rPr lang="en-US" sz="6600">
                    <a:latin typeface="Arial" charset="0"/>
                  </a:rPr>
                  <a:t>C</a:t>
                </a:r>
                <a:r>
                  <a:rPr lang="en-US" sz="5400">
                    <a:latin typeface="Arial" charset="0"/>
                  </a:rPr>
                  <a:t>   </a:t>
                </a:r>
                <a:r>
                  <a:rPr lang="en-US" sz="6600">
                    <a:latin typeface="Arial" charset="0"/>
                  </a:rPr>
                  <a:t>O</a:t>
                </a:r>
                <a:endParaRPr lang="en-US" sz="6600">
                  <a:solidFill>
                    <a:srgbClr val="800080"/>
                  </a:solidFill>
                </a:endParaRPr>
              </a:p>
            </p:txBody>
          </p:sp>
          <p:grpSp>
            <p:nvGrpSpPr>
              <p:cNvPr id="30738" name="Group 18"/>
              <p:cNvGrpSpPr>
                <a:grpSpLocks/>
              </p:cNvGrpSpPr>
              <p:nvPr/>
            </p:nvGrpSpPr>
            <p:grpSpPr bwMode="auto">
              <a:xfrm>
                <a:off x="3121" y="2568"/>
                <a:ext cx="2160" cy="505"/>
                <a:chOff x="3264" y="2568"/>
                <a:chExt cx="2160" cy="505"/>
              </a:xfrm>
            </p:grpSpPr>
            <p:sp>
              <p:nvSpPr>
                <p:cNvPr id="30739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5328" y="2977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40" name="Oval 20"/>
                <p:cNvSpPr>
                  <a:spLocks noChangeAspect="1" noChangeArrowheads="1"/>
                </p:cNvSpPr>
                <p:nvPr/>
              </p:nvSpPr>
              <p:spPr bwMode="auto">
                <a:xfrm>
                  <a:off x="5328" y="2785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41" name="Oval 21"/>
                <p:cNvSpPr>
                  <a:spLocks noChangeAspect="1" noChangeArrowheads="1"/>
                </p:cNvSpPr>
                <p:nvPr/>
              </p:nvSpPr>
              <p:spPr bwMode="auto">
                <a:xfrm>
                  <a:off x="3264" y="2977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42" name="Oval 22"/>
                <p:cNvSpPr>
                  <a:spLocks noChangeAspect="1" noChangeArrowheads="1"/>
                </p:cNvSpPr>
                <p:nvPr/>
              </p:nvSpPr>
              <p:spPr bwMode="auto">
                <a:xfrm>
                  <a:off x="3264" y="2785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43" name="Oval 23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5136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44" name="Oval 24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4944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45" name="Oval 25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648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46" name="Oval 26"/>
                <p:cNvSpPr>
                  <a:spLocks noChangeAspect="1" noChangeArrowheads="1"/>
                </p:cNvSpPr>
                <p:nvPr/>
              </p:nvSpPr>
              <p:spPr bwMode="auto">
                <a:xfrm rot="-5400000">
                  <a:off x="3456" y="2568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747" name="Group 27"/>
              <p:cNvGrpSpPr>
                <a:grpSpLocks/>
              </p:cNvGrpSpPr>
              <p:nvPr/>
            </p:nvGrpSpPr>
            <p:grpSpPr bwMode="auto">
              <a:xfrm>
                <a:off x="3697" y="2880"/>
                <a:ext cx="1008" cy="0"/>
                <a:chOff x="3840" y="2880"/>
                <a:chExt cx="1008" cy="0"/>
              </a:xfrm>
            </p:grpSpPr>
            <p:sp>
              <p:nvSpPr>
                <p:cNvPr id="30748" name="Line 28"/>
                <p:cNvSpPr>
                  <a:spLocks noChangeShapeType="1"/>
                </p:cNvSpPr>
                <p:nvPr/>
              </p:nvSpPr>
              <p:spPr bwMode="auto">
                <a:xfrm>
                  <a:off x="4560" y="2880"/>
                  <a:ext cx="28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49" name="Line 29"/>
                <p:cNvSpPr>
                  <a:spLocks noChangeShapeType="1"/>
                </p:cNvSpPr>
                <p:nvPr/>
              </p:nvSpPr>
              <p:spPr bwMode="auto">
                <a:xfrm>
                  <a:off x="3840" y="2880"/>
                  <a:ext cx="28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0750" name="Group 30"/>
              <p:cNvGrpSpPr>
                <a:grpSpLocks/>
              </p:cNvGrpSpPr>
              <p:nvPr/>
            </p:nvGrpSpPr>
            <p:grpSpPr bwMode="auto">
              <a:xfrm>
                <a:off x="3697" y="2976"/>
                <a:ext cx="1008" cy="0"/>
                <a:chOff x="3840" y="2880"/>
                <a:chExt cx="1008" cy="0"/>
              </a:xfrm>
            </p:grpSpPr>
            <p:sp>
              <p:nvSpPr>
                <p:cNvPr id="30751" name="Line 31"/>
                <p:cNvSpPr>
                  <a:spLocks noChangeShapeType="1"/>
                </p:cNvSpPr>
                <p:nvPr/>
              </p:nvSpPr>
              <p:spPr bwMode="auto">
                <a:xfrm>
                  <a:off x="4560" y="2880"/>
                  <a:ext cx="28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752" name="Line 32"/>
                <p:cNvSpPr>
                  <a:spLocks noChangeShapeType="1"/>
                </p:cNvSpPr>
                <p:nvPr/>
              </p:nvSpPr>
              <p:spPr bwMode="auto">
                <a:xfrm>
                  <a:off x="3840" y="2880"/>
                  <a:ext cx="288" cy="0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756" name="Rectangle 36"/>
          <p:cNvSpPr>
            <a:spLocks noChangeArrowheads="1"/>
          </p:cNvSpPr>
          <p:nvPr/>
        </p:nvSpPr>
        <p:spPr bwMode="auto">
          <a:xfrm>
            <a:off x="1566863" y="2347913"/>
            <a:ext cx="1824037" cy="213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Arial" charset="0"/>
              </a:rPr>
              <a:t>2 total</a:t>
            </a:r>
          </a:p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Arial" charset="0"/>
              </a:rPr>
              <a:t>2 bond</a:t>
            </a:r>
          </a:p>
          <a:p>
            <a:pPr marL="339725" indent="-339725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Arial" charset="0"/>
              </a:rPr>
              <a:t>0 lone</a:t>
            </a:r>
          </a:p>
        </p:txBody>
      </p:sp>
      <p:graphicFrame>
        <p:nvGraphicFramePr>
          <p:cNvPr id="30758" name="Object 38"/>
          <p:cNvGraphicFramePr>
            <a:graphicFrameLocks noChangeAspect="1"/>
          </p:cNvGraphicFramePr>
          <p:nvPr/>
        </p:nvGraphicFramePr>
        <p:xfrm>
          <a:off x="7116763" y="5024438"/>
          <a:ext cx="1792287" cy="1303337"/>
        </p:xfrm>
        <a:graphic>
          <a:graphicData uri="http://schemas.openxmlformats.org/presentationml/2006/ole">
            <p:oleObj spid="_x0000_s30758" name="PhotoPaint!" r:id="rId3" imgW="548641" imgH="399255" progId="CPaint4">
              <p:embed/>
            </p:oleObj>
          </a:graphicData>
        </a:graphic>
      </p:graphicFrame>
      <p:sp>
        <p:nvSpPr>
          <p:cNvPr id="30759" name="Rectangle 39"/>
          <p:cNvSpPr>
            <a:spLocks noChangeArrowheads="1"/>
          </p:cNvSpPr>
          <p:nvPr/>
        </p:nvSpPr>
        <p:spPr bwMode="auto">
          <a:xfrm>
            <a:off x="3962400" y="3224213"/>
            <a:ext cx="46132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Comic Sans MS" pitchFamily="66" charset="0"/>
              </a:rPr>
              <a:t>LINEAR</a:t>
            </a:r>
            <a:endParaRPr kumimoji="1" 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800">
                <a:solidFill>
                  <a:schemeClr val="bg1"/>
                </a:solidFill>
                <a:latin typeface="Arial" charset="0"/>
              </a:rPr>
              <a:t>180°</a:t>
            </a:r>
          </a:p>
        </p:txBody>
      </p:sp>
      <p:graphicFrame>
        <p:nvGraphicFramePr>
          <p:cNvPr id="30761" name="Object 41"/>
          <p:cNvGraphicFramePr>
            <a:graphicFrameLocks noChangeAspect="1"/>
          </p:cNvGraphicFramePr>
          <p:nvPr/>
        </p:nvGraphicFramePr>
        <p:xfrm>
          <a:off x="1260475" y="5022850"/>
          <a:ext cx="5348288" cy="1309688"/>
        </p:xfrm>
        <a:graphic>
          <a:graphicData uri="http://schemas.openxmlformats.org/presentationml/2006/ole">
            <p:oleObj spid="_x0000_s30761" name="Photo Editor Photo" r:id="rId4" imgW="1867062" imgH="457240" progId="MSPhotoEd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6" grpId="0" autoUpdateAnimBg="0"/>
      <p:bldP spid="3075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9338" y="0"/>
            <a:ext cx="7772400" cy="2362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 b="1"/>
              <a:t>B. Types of e</a:t>
            </a:r>
            <a:r>
              <a:rPr lang="en-US" sz="4000" b="1" baseline="30000"/>
              <a:t>-</a:t>
            </a:r>
            <a:r>
              <a:rPr lang="en-US" sz="4000" b="1"/>
              <a:t> Pairs</a:t>
            </a:r>
            <a:endParaRPr lang="en-US" sz="4000"/>
          </a:p>
          <a:p>
            <a:pPr lvl="1">
              <a:buFont typeface="Symbol" pitchFamily="18" charset="2"/>
              <a:buNone/>
            </a:pPr>
            <a:r>
              <a:rPr lang="en-US" sz="4000"/>
              <a:t>1. </a:t>
            </a:r>
            <a:r>
              <a:rPr lang="en-US" sz="4000" u="sng"/>
              <a:t>Bonding pairs</a:t>
            </a:r>
            <a:r>
              <a:rPr lang="en-US" sz="4000"/>
              <a:t> - form bonds</a:t>
            </a:r>
          </a:p>
          <a:p>
            <a:pPr lvl="1">
              <a:buFont typeface="Symbol" pitchFamily="18" charset="2"/>
              <a:buNone/>
            </a:pPr>
            <a:r>
              <a:rPr lang="en-US" sz="4000"/>
              <a:t>2. </a:t>
            </a:r>
            <a:r>
              <a:rPr lang="en-US" sz="4000" u="sng"/>
              <a:t>Lone pairs</a:t>
            </a:r>
            <a:r>
              <a:rPr lang="en-US" sz="4000"/>
              <a:t> - nonbonding e</a:t>
            </a:r>
            <a:r>
              <a:rPr lang="en-US" sz="4000" baseline="30000"/>
              <a:t>-</a:t>
            </a:r>
            <a:endParaRPr lang="en-US" sz="4000"/>
          </a:p>
        </p:txBody>
      </p:sp>
      <p:grpSp>
        <p:nvGrpSpPr>
          <p:cNvPr id="17417" name="Group 9"/>
          <p:cNvGrpSpPr>
            <a:grpSpLocks/>
          </p:cNvGrpSpPr>
          <p:nvPr/>
        </p:nvGrpSpPr>
        <p:grpSpPr bwMode="auto">
          <a:xfrm>
            <a:off x="1120775" y="3062288"/>
            <a:ext cx="7870825" cy="3643312"/>
            <a:chOff x="768" y="2256"/>
            <a:chExt cx="4896" cy="1968"/>
          </a:xfrm>
        </p:grpSpPr>
        <p:sp>
          <p:nvSpPr>
            <p:cNvPr id="17414" name="AutoShape 6"/>
            <p:cNvSpPr>
              <a:spLocks noChangeArrowheads="1"/>
            </p:cNvSpPr>
            <p:nvPr/>
          </p:nvSpPr>
          <p:spPr bwMode="auto">
            <a:xfrm>
              <a:off x="768" y="2256"/>
              <a:ext cx="4896" cy="1968"/>
            </a:xfrm>
            <a:prstGeom prst="star24">
              <a:avLst>
                <a:gd name="adj" fmla="val 43486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1368" y="2519"/>
              <a:ext cx="3696" cy="1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lnSpc>
                  <a:spcPct val="125000"/>
                </a:lnSpc>
              </a:pPr>
              <a:r>
                <a:rPr lang="en-US" sz="4000">
                  <a:latin typeface="Comic Sans MS" pitchFamily="66" charset="0"/>
                </a:rPr>
                <a:t>Lone pairs repel </a:t>
              </a:r>
              <a:br>
                <a:rPr lang="en-US" sz="4000">
                  <a:latin typeface="Comic Sans MS" pitchFamily="66" charset="0"/>
                </a:rPr>
              </a:br>
              <a:r>
                <a:rPr lang="en-US" sz="4000">
                  <a:latin typeface="Comic Sans MS" pitchFamily="66" charset="0"/>
                </a:rPr>
                <a:t>more strongly than bonding pairs!!!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9338" y="0"/>
            <a:ext cx="7772400" cy="23622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/>
              <a:t>	3. Lone pairs reduce the bond angle between atoms.</a:t>
            </a:r>
          </a:p>
          <a:p>
            <a:pPr lvl="1"/>
            <a:endParaRPr lang="en-US" sz="4000"/>
          </a:p>
        </p:txBody>
      </p:sp>
      <p:grpSp>
        <p:nvGrpSpPr>
          <p:cNvPr id="18497" name="Group 65"/>
          <p:cNvGrpSpPr>
            <a:grpSpLocks/>
          </p:cNvGrpSpPr>
          <p:nvPr/>
        </p:nvGrpSpPr>
        <p:grpSpPr bwMode="auto">
          <a:xfrm>
            <a:off x="2754313" y="2847975"/>
            <a:ext cx="4500562" cy="3335338"/>
            <a:chOff x="1735" y="1794"/>
            <a:chExt cx="2835" cy="2101"/>
          </a:xfrm>
        </p:grpSpPr>
        <p:sp>
          <p:nvSpPr>
            <p:cNvPr id="18477" name="Rectangle 45"/>
            <p:cNvSpPr>
              <a:spLocks noChangeAspect="1" noChangeArrowheads="1"/>
            </p:cNvSpPr>
            <p:nvPr/>
          </p:nvSpPr>
          <p:spPr bwMode="auto">
            <a:xfrm>
              <a:off x="2442" y="3655"/>
              <a:ext cx="1412" cy="24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12700" tIns="12700" rIns="12700" bIns="12700"/>
            <a:lstStyle/>
            <a:p>
              <a:r>
                <a:rPr lang="en-US" sz="2800">
                  <a:solidFill>
                    <a:schemeClr val="bg1"/>
                  </a:solidFill>
                  <a:latin typeface="Arial Rounded MT Bold" pitchFamily="34" charset="0"/>
                </a:rPr>
                <a:t>Bond Angle</a:t>
              </a:r>
              <a:endParaRPr lang="en-US" sz="2800" b="1">
                <a:solidFill>
                  <a:schemeClr val="bg1"/>
                </a:solidFill>
                <a:latin typeface="Arial Rounded MT Bold" pitchFamily="34" charset="0"/>
              </a:endParaRPr>
            </a:p>
          </p:txBody>
        </p:sp>
        <p:grpSp>
          <p:nvGrpSpPr>
            <p:cNvPr id="18495" name="Group 63"/>
            <p:cNvGrpSpPr>
              <a:grpSpLocks/>
            </p:cNvGrpSpPr>
            <p:nvPr/>
          </p:nvGrpSpPr>
          <p:grpSpPr bwMode="auto">
            <a:xfrm>
              <a:off x="1735" y="1794"/>
              <a:ext cx="2835" cy="1923"/>
              <a:chOff x="1735" y="1794"/>
              <a:chExt cx="2835" cy="1923"/>
            </a:xfrm>
          </p:grpSpPr>
          <p:sp>
            <p:nvSpPr>
              <p:cNvPr id="18485" name="Oval 53"/>
              <p:cNvSpPr>
                <a:spLocks noChangeAspect="1" noChangeArrowheads="1"/>
              </p:cNvSpPr>
              <p:nvPr/>
            </p:nvSpPr>
            <p:spPr bwMode="auto">
              <a:xfrm rot="-866489">
                <a:off x="2332" y="1794"/>
                <a:ext cx="1657" cy="1613"/>
              </a:xfrm>
              <a:prstGeom prst="ellipse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8" name="Oval 46"/>
              <p:cNvSpPr>
                <a:spLocks noChangeAspect="1" noChangeArrowheads="1"/>
              </p:cNvSpPr>
              <p:nvPr/>
            </p:nvSpPr>
            <p:spPr bwMode="auto">
              <a:xfrm rot="-866489">
                <a:off x="1735" y="2909"/>
                <a:ext cx="827" cy="806"/>
              </a:xfrm>
              <a:prstGeom prst="ellipse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79" name="Oval 47"/>
              <p:cNvSpPr>
                <a:spLocks noChangeAspect="1" noChangeArrowheads="1"/>
              </p:cNvSpPr>
              <p:nvPr/>
            </p:nvSpPr>
            <p:spPr bwMode="auto">
              <a:xfrm rot="-866489">
                <a:off x="3743" y="2910"/>
                <a:ext cx="827" cy="807"/>
              </a:xfrm>
              <a:prstGeom prst="ellipse">
                <a:avLst/>
              </a:prstGeom>
              <a:solidFill>
                <a:schemeClr val="hlink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0" name="Oval 48"/>
              <p:cNvSpPr>
                <a:spLocks noChangeAspect="1" noChangeArrowheads="1"/>
              </p:cNvSpPr>
              <p:nvPr/>
            </p:nvSpPr>
            <p:spPr bwMode="auto">
              <a:xfrm rot="-866489">
                <a:off x="2123" y="3286"/>
                <a:ext cx="56" cy="53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1" name="Oval 49"/>
              <p:cNvSpPr>
                <a:spLocks noChangeAspect="1" noChangeArrowheads="1"/>
              </p:cNvSpPr>
              <p:nvPr/>
            </p:nvSpPr>
            <p:spPr bwMode="auto">
              <a:xfrm rot="-866489">
                <a:off x="3133" y="2574"/>
                <a:ext cx="54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2" name="Oval 50"/>
              <p:cNvSpPr>
                <a:spLocks noChangeAspect="1" noChangeArrowheads="1"/>
              </p:cNvSpPr>
              <p:nvPr/>
            </p:nvSpPr>
            <p:spPr bwMode="auto">
              <a:xfrm rot="-866489">
                <a:off x="4128" y="3287"/>
                <a:ext cx="55" cy="54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3" name="Line 51"/>
              <p:cNvSpPr>
                <a:spLocks noChangeAspect="1" noChangeShapeType="1"/>
              </p:cNvSpPr>
              <p:nvPr/>
            </p:nvSpPr>
            <p:spPr bwMode="auto">
              <a:xfrm rot="20733511" flipH="1">
                <a:off x="2077" y="2740"/>
                <a:ext cx="1147" cy="43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4" name="Line 52"/>
              <p:cNvSpPr>
                <a:spLocks noChangeAspect="1" noChangeShapeType="1"/>
              </p:cNvSpPr>
              <p:nvPr/>
            </p:nvSpPr>
            <p:spPr bwMode="auto">
              <a:xfrm rot="-866489">
                <a:off x="3270" y="2487"/>
                <a:ext cx="795" cy="95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87" name="AutoShape 55"/>
              <p:cNvSpPr>
                <a:spLocks noChangeAspect="1" noChangeArrowheads="1"/>
              </p:cNvSpPr>
              <p:nvPr/>
            </p:nvSpPr>
            <p:spPr bwMode="auto">
              <a:xfrm rot="21458899" flipV="1">
                <a:off x="2861" y="2645"/>
                <a:ext cx="573" cy="325"/>
              </a:xfrm>
              <a:custGeom>
                <a:avLst/>
                <a:gdLst>
                  <a:gd name="G0" fmla="+- 10142 0 0"/>
                  <a:gd name="G1" fmla="+- 11708362 0 0"/>
                  <a:gd name="G2" fmla="+- 0 0 11708362"/>
                  <a:gd name="T0" fmla="*/ 0 256 1"/>
                  <a:gd name="T1" fmla="*/ 180 256 1"/>
                  <a:gd name="G3" fmla="+- 11708362 T0 T1"/>
                  <a:gd name="T2" fmla="*/ 0 256 1"/>
                  <a:gd name="T3" fmla="*/ 90 256 1"/>
                  <a:gd name="G4" fmla="+- 11708362 T2 T3"/>
                  <a:gd name="G5" fmla="*/ G4 2 1"/>
                  <a:gd name="T4" fmla="*/ 90 256 1"/>
                  <a:gd name="T5" fmla="*/ 0 256 1"/>
                  <a:gd name="G6" fmla="+- 11708362 T4 T5"/>
                  <a:gd name="G7" fmla="*/ G6 2 1"/>
                  <a:gd name="G8" fmla="abs 11708362"/>
                  <a:gd name="T6" fmla="*/ 0 256 1"/>
                  <a:gd name="T7" fmla="*/ 90 256 1"/>
                  <a:gd name="G9" fmla="+- G8 T6 T7"/>
                  <a:gd name="G10" fmla="?: G9 G7 G5"/>
                  <a:gd name="T8" fmla="*/ 0 256 1"/>
                  <a:gd name="T9" fmla="*/ 360 256 1"/>
                  <a:gd name="G11" fmla="+- G10 T8 T9"/>
                  <a:gd name="G12" fmla="?: G10 G11 G10"/>
                  <a:gd name="T10" fmla="*/ 0 256 1"/>
                  <a:gd name="T11" fmla="*/ 360 256 1"/>
                  <a:gd name="G13" fmla="+- G12 T10 T11"/>
                  <a:gd name="G14" fmla="?: G12 G13 G12"/>
                  <a:gd name="G15" fmla="+- 0 0 G14"/>
                  <a:gd name="G16" fmla="+- 10800 0 0"/>
                  <a:gd name="G17" fmla="+- 10800 0 10142"/>
                  <a:gd name="G18" fmla="*/ 10142 1 2"/>
                  <a:gd name="G19" fmla="+- G18 5400 0"/>
                  <a:gd name="G20" fmla="cos G19 11708362"/>
                  <a:gd name="G21" fmla="sin G19 11708362"/>
                  <a:gd name="G22" fmla="+- G20 10800 0"/>
                  <a:gd name="G23" fmla="+- G21 10800 0"/>
                  <a:gd name="G24" fmla="+- 10800 0 G20"/>
                  <a:gd name="G25" fmla="+- 10142 10800 0"/>
                  <a:gd name="G26" fmla="?: G9 G17 G25"/>
                  <a:gd name="G27" fmla="?: G9 0 21600"/>
                  <a:gd name="G28" fmla="cos 10800 11708362"/>
                  <a:gd name="G29" fmla="sin 10800 11708362"/>
                  <a:gd name="G30" fmla="sin 10142 11708362"/>
                  <a:gd name="G31" fmla="+- G28 10800 0"/>
                  <a:gd name="G32" fmla="+- G29 10800 0"/>
                  <a:gd name="G33" fmla="+- G30 10800 0"/>
                  <a:gd name="G34" fmla="?: G4 0 G31"/>
                  <a:gd name="G35" fmla="?: 11708362 G34 0"/>
                  <a:gd name="G36" fmla="?: G6 G35 G31"/>
                  <a:gd name="G37" fmla="+- 21600 0 G36"/>
                  <a:gd name="G38" fmla="?: G4 0 G33"/>
                  <a:gd name="G39" fmla="?: 11708362 G38 G32"/>
                  <a:gd name="G40" fmla="?: G6 G39 0"/>
                  <a:gd name="G41" fmla="?: G4 G32 21600"/>
                  <a:gd name="G42" fmla="?: G6 G41 G33"/>
                  <a:gd name="T12" fmla="*/ 10800 w 21600"/>
                  <a:gd name="T13" fmla="*/ 0 h 21600"/>
                  <a:gd name="T14" fmla="*/ 331 w 21600"/>
                  <a:gd name="T15" fmla="*/ 11045 h 21600"/>
                  <a:gd name="T16" fmla="*/ 10800 w 21600"/>
                  <a:gd name="T17" fmla="*/ 658 h 21600"/>
                  <a:gd name="T18" fmla="*/ 21269 w 21600"/>
                  <a:gd name="T19" fmla="*/ 11045 h 21600"/>
                  <a:gd name="T20" fmla="*/ G36 w 21600"/>
                  <a:gd name="T21" fmla="*/ G40 h 21600"/>
                  <a:gd name="T22" fmla="*/ G37 w 21600"/>
                  <a:gd name="T23" fmla="*/ G42 h 21600"/>
                </a:gdLst>
                <a:ahLst/>
                <a:cxnLst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T20" t="T21" r="T22" b="T23"/>
                <a:pathLst>
                  <a:path w="21600" h="21600">
                    <a:moveTo>
                      <a:pt x="660" y="11037"/>
                    </a:moveTo>
                    <a:cubicBezTo>
                      <a:pt x="658" y="10958"/>
                      <a:pt x="658" y="10879"/>
                      <a:pt x="658" y="10800"/>
                    </a:cubicBezTo>
                    <a:cubicBezTo>
                      <a:pt x="658" y="5198"/>
                      <a:pt x="5198" y="658"/>
                      <a:pt x="10800" y="658"/>
                    </a:cubicBezTo>
                    <a:cubicBezTo>
                      <a:pt x="16401" y="658"/>
                      <a:pt x="20942" y="5198"/>
                      <a:pt x="20942" y="10800"/>
                    </a:cubicBezTo>
                    <a:cubicBezTo>
                      <a:pt x="20942" y="10879"/>
                      <a:pt x="20941" y="10958"/>
                      <a:pt x="20939" y="11037"/>
                    </a:cubicBezTo>
                    <a:lnTo>
                      <a:pt x="21597" y="11053"/>
                    </a:lnTo>
                    <a:cubicBezTo>
                      <a:pt x="21599" y="10968"/>
                      <a:pt x="21600" y="10884"/>
                      <a:pt x="21600" y="10800"/>
                    </a:cubicBezTo>
                    <a:cubicBezTo>
                      <a:pt x="21600" y="4835"/>
                      <a:pt x="16764" y="0"/>
                      <a:pt x="10800" y="0"/>
                    </a:cubicBezTo>
                    <a:cubicBezTo>
                      <a:pt x="4835" y="0"/>
                      <a:pt x="0" y="4835"/>
                      <a:pt x="0" y="10800"/>
                    </a:cubicBezTo>
                    <a:cubicBezTo>
                      <a:pt x="-1" y="10884"/>
                      <a:pt x="0" y="10968"/>
                      <a:pt x="2" y="11053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86" name="Line 54"/>
            <p:cNvSpPr>
              <a:spLocks noChangeAspect="1" noChangeShapeType="1"/>
            </p:cNvSpPr>
            <p:nvPr/>
          </p:nvSpPr>
          <p:spPr bwMode="auto">
            <a:xfrm flipV="1">
              <a:off x="2639" y="3013"/>
              <a:ext cx="479" cy="673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499" name="Oval 67"/>
          <p:cNvSpPr>
            <a:spLocks noChangeArrowheads="1"/>
          </p:cNvSpPr>
          <p:nvPr/>
        </p:nvSpPr>
        <p:spPr bwMode="auto">
          <a:xfrm>
            <a:off x="4338638" y="2322513"/>
            <a:ext cx="552450" cy="5365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0" name="Oval 68"/>
          <p:cNvSpPr>
            <a:spLocks noChangeArrowheads="1"/>
          </p:cNvSpPr>
          <p:nvPr/>
        </p:nvSpPr>
        <p:spPr bwMode="auto">
          <a:xfrm>
            <a:off x="5014913" y="2301875"/>
            <a:ext cx="552450" cy="5365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501" name="Text Box 69"/>
          <p:cNvSpPr txBox="1">
            <a:spLocks noChangeArrowheads="1"/>
          </p:cNvSpPr>
          <p:nvPr/>
        </p:nvSpPr>
        <p:spPr bwMode="auto">
          <a:xfrm>
            <a:off x="5659438" y="2074863"/>
            <a:ext cx="34845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     Lone pairs</a:t>
            </a:r>
          </a:p>
        </p:txBody>
      </p:sp>
      <p:sp>
        <p:nvSpPr>
          <p:cNvPr id="18502" name="Line 70"/>
          <p:cNvSpPr>
            <a:spLocks noChangeShapeType="1"/>
          </p:cNvSpPr>
          <p:nvPr/>
        </p:nvSpPr>
        <p:spPr bwMode="auto">
          <a:xfrm flipH="1" flipV="1">
            <a:off x="5675313" y="2466975"/>
            <a:ext cx="638175" cy="14288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896938"/>
            <a:ext cx="8081962" cy="2855912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0000"/>
              </a:spcBef>
              <a:buFont typeface="Monotype Sorts" pitchFamily="2" charset="2"/>
              <a:buNone/>
            </a:pPr>
            <a:r>
              <a:rPr lang="en-US" sz="4000" dirty="0"/>
              <a:t>	1. Draw the Lewis Diagram.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Monotype Sorts" pitchFamily="2" charset="2"/>
              <a:buNone/>
            </a:pPr>
            <a:r>
              <a:rPr lang="en-US" sz="4000" dirty="0"/>
              <a:t>	2. Tally up e</a:t>
            </a:r>
            <a:r>
              <a:rPr lang="en-US" sz="4000" baseline="30000" dirty="0"/>
              <a:t>-</a:t>
            </a:r>
            <a:r>
              <a:rPr lang="en-US" sz="4000" dirty="0"/>
              <a:t> pairs on central atom</a:t>
            </a:r>
          </a:p>
          <a:p>
            <a:pPr lvl="1">
              <a:lnSpc>
                <a:spcPct val="90000"/>
              </a:lnSpc>
              <a:buFont typeface="Symbol" pitchFamily="18" charset="2"/>
              <a:buNone/>
            </a:pPr>
            <a:r>
              <a:rPr lang="en-US" sz="4000" dirty="0"/>
              <a:t>3. double/triple bonds = ONE pair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Monotype Sorts" pitchFamily="2" charset="2"/>
              <a:buNone/>
            </a:pPr>
            <a:r>
              <a:rPr lang="en-US" sz="4000" dirty="0"/>
              <a:t>	4. </a:t>
            </a:r>
            <a:r>
              <a:rPr lang="en-US" sz="4000"/>
              <a:t>Shape is determined by the # of bonding pairs and lone pairs.</a:t>
            </a:r>
          </a:p>
        </p:txBody>
      </p:sp>
      <p:grpSp>
        <p:nvGrpSpPr>
          <p:cNvPr id="19465" name="Group 9"/>
          <p:cNvGrpSpPr>
            <a:grpSpLocks/>
          </p:cNvGrpSpPr>
          <p:nvPr/>
        </p:nvGrpSpPr>
        <p:grpSpPr bwMode="auto">
          <a:xfrm>
            <a:off x="1035050" y="795338"/>
            <a:ext cx="8108950" cy="2814086"/>
            <a:chOff x="716" y="2815"/>
            <a:chExt cx="4952" cy="1708"/>
          </a:xfrm>
        </p:grpSpPr>
        <p:sp>
          <p:nvSpPr>
            <p:cNvPr id="19461" name="AutoShape 5"/>
            <p:cNvSpPr>
              <a:spLocks noChangeArrowheads="1"/>
            </p:cNvSpPr>
            <p:nvPr/>
          </p:nvSpPr>
          <p:spPr bwMode="auto">
            <a:xfrm>
              <a:off x="716" y="2815"/>
              <a:ext cx="4952" cy="1708"/>
            </a:xfrm>
            <a:prstGeom prst="star32">
              <a:avLst>
                <a:gd name="adj" fmla="val 45718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/>
              <a:endParaRPr lang="en-US" sz="3200"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19463" name="Text Box 7"/>
            <p:cNvSpPr txBox="1">
              <a:spLocks noChangeArrowheads="1"/>
            </p:cNvSpPr>
            <p:nvPr/>
          </p:nvSpPr>
          <p:spPr bwMode="auto">
            <a:xfrm>
              <a:off x="953" y="3178"/>
              <a:ext cx="4485" cy="10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3600" dirty="0">
                  <a:latin typeface="Comic Sans MS" pitchFamily="66" charset="0"/>
                  <a:sym typeface="Symbol" pitchFamily="18" charset="2"/>
                </a:rPr>
                <a:t>Know </a:t>
              </a:r>
              <a:r>
                <a:rPr lang="en-US" sz="3600" dirty="0" smtClean="0">
                  <a:latin typeface="Comic Sans MS" pitchFamily="66" charset="0"/>
                  <a:sym typeface="Symbol" pitchFamily="18" charset="2"/>
                </a:rPr>
                <a:t>linear, </a:t>
              </a:r>
              <a:r>
                <a:rPr lang="en-US" sz="3600" dirty="0" err="1" smtClean="0">
                  <a:latin typeface="Comic Sans MS" pitchFamily="66" charset="0"/>
                  <a:sym typeface="Symbol" pitchFamily="18" charset="2"/>
                </a:rPr>
                <a:t>trigonal</a:t>
              </a:r>
              <a:r>
                <a:rPr lang="en-US" sz="3600" dirty="0" smtClean="0">
                  <a:latin typeface="Comic Sans MS" pitchFamily="66" charset="0"/>
                  <a:sym typeface="Symbol" pitchFamily="18" charset="2"/>
                </a:rPr>
                <a:t> planar, and tetrahedral </a:t>
              </a:r>
              <a:r>
                <a:rPr lang="en-US" sz="3600" dirty="0">
                  <a:latin typeface="Comic Sans MS" pitchFamily="66" charset="0"/>
                  <a:sym typeface="Symbol" pitchFamily="18" charset="2"/>
                </a:rPr>
                <a:t>shapes </a:t>
              </a:r>
              <a:r>
                <a:rPr lang="en-US" sz="3600" dirty="0" smtClean="0">
                  <a:latin typeface="Comic Sans MS" pitchFamily="66" charset="0"/>
                  <a:sym typeface="Symbol" pitchFamily="18" charset="2"/>
                </a:rPr>
                <a:t>(all the tetrahedral options)</a:t>
              </a:r>
              <a:endParaRPr lang="en-US" sz="3600" dirty="0">
                <a:latin typeface="Comic Sans MS" pitchFamily="66" charset="0"/>
                <a:sym typeface="Symbol" pitchFamily="18" charset="2"/>
              </a:endParaRPr>
            </a:p>
          </p:txBody>
        </p:sp>
      </p:grpSp>
      <p:sp>
        <p:nvSpPr>
          <p:cNvPr id="19466" name="Rectangle 10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8001000" cy="1143000"/>
          </a:xfrm>
        </p:spPr>
        <p:txBody>
          <a:bodyPr/>
          <a:lstStyle/>
          <a:p>
            <a:r>
              <a:rPr lang="en-US" sz="3900" dirty="0"/>
              <a:t>C. Determining Molecular Shape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/>
              <a:t>D. Common Molecular Shapes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971675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/>
              <a:t>2 total</a:t>
            </a:r>
          </a:p>
          <a:p>
            <a:pPr>
              <a:buFont typeface="Monotype Sorts" pitchFamily="2" charset="2"/>
              <a:buNone/>
            </a:pPr>
            <a:r>
              <a:rPr lang="en-US" sz="4000"/>
              <a:t>2 bond</a:t>
            </a:r>
          </a:p>
          <a:p>
            <a:pPr>
              <a:buFont typeface="Monotype Sorts" pitchFamily="2" charset="2"/>
              <a:buNone/>
            </a:pPr>
            <a:r>
              <a:rPr lang="en-US" sz="4000"/>
              <a:t>0 lone</a:t>
            </a:r>
          </a:p>
        </p:txBody>
      </p:sp>
      <p:pic>
        <p:nvPicPr>
          <p:cNvPr id="20484" name="Picture 4" descr="LINEAR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2965450" y="2058988"/>
            <a:ext cx="6019800" cy="1201737"/>
          </a:xfrm>
          <a:prstGeom prst="rect">
            <a:avLst/>
          </a:prstGeom>
          <a:noFill/>
        </p:spPr>
      </p:pic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940175" y="3956050"/>
            <a:ext cx="5022850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6000">
                <a:solidFill>
                  <a:schemeClr val="bg1"/>
                </a:solidFill>
                <a:latin typeface="Comic Sans MS" pitchFamily="66" charset="0"/>
              </a:rPr>
              <a:t>LINEAR</a:t>
            </a:r>
            <a:endParaRPr kumimoji="1" lang="en-US" sz="50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5600">
                <a:solidFill>
                  <a:schemeClr val="bg1"/>
                </a:solidFill>
                <a:latin typeface="Arial" charset="0"/>
              </a:rPr>
              <a:t>180°</a:t>
            </a:r>
          </a:p>
        </p:txBody>
      </p:sp>
      <p:grpSp>
        <p:nvGrpSpPr>
          <p:cNvPr id="20489" name="Group 9"/>
          <p:cNvGrpSpPr>
            <a:grpSpLocks/>
          </p:cNvGrpSpPr>
          <p:nvPr/>
        </p:nvGrpSpPr>
        <p:grpSpPr bwMode="auto">
          <a:xfrm>
            <a:off x="1566863" y="3992563"/>
            <a:ext cx="2635250" cy="2432050"/>
            <a:chOff x="764" y="2330"/>
            <a:chExt cx="1660" cy="1532"/>
          </a:xfrm>
        </p:grpSpPr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>
              <a:off x="764" y="2330"/>
              <a:ext cx="1660" cy="1532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896" y="2748"/>
              <a:ext cx="1396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6600">
                  <a:latin typeface="Arial" charset="0"/>
                </a:rPr>
                <a:t>BeH</a:t>
              </a:r>
              <a:r>
                <a:rPr kumimoji="1" lang="en-US" sz="6600" baseline="-25000">
                  <a:latin typeface="Arial" charset="0"/>
                </a:rPr>
                <a:t>2</a:t>
              </a:r>
              <a:endParaRPr kumimoji="1" 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162050" y="1233488"/>
            <a:ext cx="548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latin typeface="Arial" charset="0"/>
              </a:rPr>
              <a:t>1. Linear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/>
              <a:t>3 total</a:t>
            </a:r>
          </a:p>
          <a:p>
            <a:pPr>
              <a:buFont typeface="Monotype Sorts" pitchFamily="2" charset="2"/>
              <a:buNone/>
            </a:pPr>
            <a:r>
              <a:rPr lang="en-US" sz="4000"/>
              <a:t>3 bond</a:t>
            </a:r>
          </a:p>
          <a:p>
            <a:pPr>
              <a:buFont typeface="Monotype Sorts" pitchFamily="2" charset="2"/>
              <a:buNone/>
            </a:pPr>
            <a:r>
              <a:rPr lang="en-US" sz="4000"/>
              <a:t>0 lone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771775" y="5226050"/>
            <a:ext cx="62499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Comic Sans MS" pitchFamily="66" charset="0"/>
              </a:rPr>
              <a:t>TRIGONAL PLANAR</a:t>
            </a:r>
            <a:endParaRPr kumimoji="1" 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800">
                <a:solidFill>
                  <a:schemeClr val="bg1"/>
                </a:solidFill>
                <a:latin typeface="Arial" charset="0"/>
              </a:rPr>
              <a:t>120°</a:t>
            </a:r>
          </a:p>
        </p:txBody>
      </p:sp>
      <p:pic>
        <p:nvPicPr>
          <p:cNvPr id="21511" name="Picture 7" descr="TRIGPLAN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3617913" y="1401763"/>
            <a:ext cx="4557712" cy="3732212"/>
          </a:xfrm>
          <a:prstGeom prst="rect">
            <a:avLst/>
          </a:prstGeom>
          <a:noFill/>
        </p:spPr>
      </p:pic>
      <p:grpSp>
        <p:nvGrpSpPr>
          <p:cNvPr id="21514" name="Group 10"/>
          <p:cNvGrpSpPr>
            <a:grpSpLocks/>
          </p:cNvGrpSpPr>
          <p:nvPr/>
        </p:nvGrpSpPr>
        <p:grpSpPr bwMode="auto">
          <a:xfrm>
            <a:off x="1147763" y="3844925"/>
            <a:ext cx="2317750" cy="2138363"/>
            <a:chOff x="693" y="2330"/>
            <a:chExt cx="1460" cy="1347"/>
          </a:xfrm>
        </p:grpSpPr>
        <p:sp>
          <p:nvSpPr>
            <p:cNvPr id="21512" name="AutoShape 8"/>
            <p:cNvSpPr>
              <a:spLocks noChangeArrowheads="1"/>
            </p:cNvSpPr>
            <p:nvPr/>
          </p:nvSpPr>
          <p:spPr bwMode="auto">
            <a:xfrm>
              <a:off x="693" y="2330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3" name="Rectangle 9"/>
            <p:cNvSpPr>
              <a:spLocks noChangeArrowheads="1"/>
            </p:cNvSpPr>
            <p:nvPr/>
          </p:nvSpPr>
          <p:spPr bwMode="auto">
            <a:xfrm>
              <a:off x="899" y="2655"/>
              <a:ext cx="1049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6600">
                  <a:latin typeface="Arial" charset="0"/>
                </a:rPr>
                <a:t>BF</a:t>
              </a:r>
              <a:r>
                <a:rPr kumimoji="1" lang="en-US" sz="6600" baseline="-25000">
                  <a:latin typeface="Arial" charset="0"/>
                </a:rPr>
                <a:t>3</a:t>
              </a:r>
              <a:endParaRPr kumimoji="1" 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sp>
        <p:nvSpPr>
          <p:cNvPr id="2151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latin typeface="Arial" charset="0"/>
              </a:rPr>
              <a:t>2. Trigonal Planar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latin typeface="Arial" charset="0"/>
              </a:rPr>
              <a:t>3. Bent &lt;120</a:t>
            </a:r>
            <a:r>
              <a:rPr lang="en-US" b="0" baseline="30000">
                <a:latin typeface="Arial" charset="0"/>
              </a:rPr>
              <a:t>o</a:t>
            </a:r>
            <a:endParaRPr lang="en-US" b="0">
              <a:latin typeface="Arial" charset="0"/>
            </a:endParaRPr>
          </a:p>
        </p:txBody>
      </p:sp>
      <p:sp>
        <p:nvSpPr>
          <p:cNvPr id="40963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/>
              <a:t>3 total</a:t>
            </a:r>
          </a:p>
          <a:p>
            <a:pPr>
              <a:buFont typeface="Monotype Sorts" pitchFamily="2" charset="2"/>
              <a:buNone/>
            </a:pPr>
            <a:r>
              <a:rPr lang="en-US" sz="4000"/>
              <a:t>2 bond</a:t>
            </a:r>
          </a:p>
          <a:p>
            <a:pPr>
              <a:buFont typeface="Monotype Sorts" pitchFamily="2" charset="2"/>
              <a:buNone/>
            </a:pPr>
            <a:r>
              <a:rPr lang="en-US" sz="4000"/>
              <a:t>1 lone</a:t>
            </a:r>
          </a:p>
        </p:txBody>
      </p:sp>
      <p:sp>
        <p:nvSpPr>
          <p:cNvPr id="40965" name="Rectangle 2053"/>
          <p:cNvSpPr>
            <a:spLocks noChangeArrowheads="1"/>
          </p:cNvSpPr>
          <p:nvPr/>
        </p:nvSpPr>
        <p:spPr bwMode="auto">
          <a:xfrm>
            <a:off x="3940175" y="5227638"/>
            <a:ext cx="5022850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Comic Sans MS" pitchFamily="66" charset="0"/>
              </a:rPr>
              <a:t>BENT</a:t>
            </a:r>
            <a:endParaRPr kumimoji="1" lang="en-US" sz="46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800">
                <a:solidFill>
                  <a:schemeClr val="bg1"/>
                </a:solidFill>
                <a:latin typeface="Arial" charset="0"/>
              </a:rPr>
              <a:t>&lt;120°</a:t>
            </a:r>
          </a:p>
        </p:txBody>
      </p:sp>
      <p:grpSp>
        <p:nvGrpSpPr>
          <p:cNvPr id="40966" name="Group 2054"/>
          <p:cNvGrpSpPr>
            <a:grpSpLocks/>
          </p:cNvGrpSpPr>
          <p:nvPr/>
        </p:nvGrpSpPr>
        <p:grpSpPr bwMode="auto">
          <a:xfrm>
            <a:off x="1397000" y="3992563"/>
            <a:ext cx="2635250" cy="2432050"/>
            <a:chOff x="764" y="2330"/>
            <a:chExt cx="1660" cy="1532"/>
          </a:xfrm>
        </p:grpSpPr>
        <p:sp>
          <p:nvSpPr>
            <p:cNvPr id="40967" name="AutoShape 2055"/>
            <p:cNvSpPr>
              <a:spLocks noChangeArrowheads="1"/>
            </p:cNvSpPr>
            <p:nvPr/>
          </p:nvSpPr>
          <p:spPr bwMode="auto">
            <a:xfrm>
              <a:off x="764" y="2330"/>
              <a:ext cx="1660" cy="1532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68" name="Rectangle 2056"/>
            <p:cNvSpPr>
              <a:spLocks noChangeArrowheads="1"/>
            </p:cNvSpPr>
            <p:nvPr/>
          </p:nvSpPr>
          <p:spPr bwMode="auto">
            <a:xfrm>
              <a:off x="896" y="2748"/>
              <a:ext cx="1396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6600">
                  <a:latin typeface="Arial" charset="0"/>
                </a:rPr>
                <a:t>SO</a:t>
              </a:r>
              <a:r>
                <a:rPr kumimoji="1" lang="en-US" sz="6600" baseline="-25000">
                  <a:latin typeface="Arial" charset="0"/>
                </a:rPr>
                <a:t>2</a:t>
              </a:r>
              <a:endParaRPr kumimoji="1" 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graphicFrame>
        <p:nvGraphicFramePr>
          <p:cNvPr id="40969" name="Object 2057"/>
          <p:cNvGraphicFramePr>
            <a:graphicFrameLocks noChangeAspect="1"/>
          </p:cNvGraphicFramePr>
          <p:nvPr/>
        </p:nvGraphicFramePr>
        <p:xfrm>
          <a:off x="4335463" y="1416050"/>
          <a:ext cx="4232275" cy="3732213"/>
        </p:xfrm>
        <a:graphic>
          <a:graphicData uri="http://schemas.openxmlformats.org/presentationml/2006/ole">
            <p:oleObj spid="_x0000_s40969" name="Photo Editor Photo" r:id="rId3" imgW="1933333" imgH="1704762" progId="MSPhotoEd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09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  <p:bldP spid="4096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/>
              <a:t>4 total</a:t>
            </a:r>
          </a:p>
          <a:p>
            <a:pPr>
              <a:buFont typeface="Monotype Sorts" pitchFamily="2" charset="2"/>
              <a:buNone/>
            </a:pPr>
            <a:r>
              <a:rPr lang="en-US" sz="4000"/>
              <a:t>4 bond</a:t>
            </a:r>
          </a:p>
          <a:p>
            <a:pPr>
              <a:buFont typeface="Monotype Sorts" pitchFamily="2" charset="2"/>
              <a:buNone/>
            </a:pPr>
            <a:r>
              <a:rPr lang="en-US" sz="4000"/>
              <a:t>0 lone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003550" y="5226050"/>
            <a:ext cx="59467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400">
                <a:solidFill>
                  <a:schemeClr val="bg1"/>
                </a:solidFill>
                <a:latin typeface="Comic Sans MS" pitchFamily="66" charset="0"/>
              </a:rPr>
              <a:t>TETRAHEDRAL</a:t>
            </a:r>
            <a:endParaRPr kumimoji="1" 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800">
                <a:solidFill>
                  <a:schemeClr val="bg1"/>
                </a:solidFill>
                <a:latin typeface="Arial" charset="0"/>
              </a:rPr>
              <a:t>109.5°</a:t>
            </a:r>
          </a:p>
        </p:txBody>
      </p:sp>
      <p:grpSp>
        <p:nvGrpSpPr>
          <p:cNvPr id="22537" name="Group 9"/>
          <p:cNvGrpSpPr>
            <a:grpSpLocks/>
          </p:cNvGrpSpPr>
          <p:nvPr/>
        </p:nvGrpSpPr>
        <p:grpSpPr bwMode="auto">
          <a:xfrm>
            <a:off x="1312863" y="4284663"/>
            <a:ext cx="2317750" cy="2138362"/>
            <a:chOff x="693" y="2330"/>
            <a:chExt cx="1460" cy="1347"/>
          </a:xfrm>
        </p:grpSpPr>
        <p:sp>
          <p:nvSpPr>
            <p:cNvPr id="22535" name="AutoShape 7"/>
            <p:cNvSpPr>
              <a:spLocks noChangeArrowheads="1"/>
            </p:cNvSpPr>
            <p:nvPr/>
          </p:nvSpPr>
          <p:spPr bwMode="auto">
            <a:xfrm>
              <a:off x="693" y="2330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6" name="Rectangle 8"/>
            <p:cNvSpPr>
              <a:spLocks noChangeArrowheads="1"/>
            </p:cNvSpPr>
            <p:nvPr/>
          </p:nvSpPr>
          <p:spPr bwMode="auto">
            <a:xfrm>
              <a:off x="845" y="2655"/>
              <a:ext cx="115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6600">
                  <a:latin typeface="Arial" charset="0"/>
                </a:rPr>
                <a:t>CH</a:t>
              </a:r>
              <a:r>
                <a:rPr kumimoji="1" lang="en-US" sz="6600" baseline="-25000">
                  <a:latin typeface="Arial" charset="0"/>
                </a:rPr>
                <a:t>4</a:t>
              </a:r>
              <a:endParaRPr kumimoji="1" 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pic>
        <p:nvPicPr>
          <p:cNvPr id="22538" name="Picture 10" descr="TETRAHED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4089400" y="1308100"/>
            <a:ext cx="3775075" cy="3914775"/>
          </a:xfrm>
          <a:prstGeom prst="rect">
            <a:avLst/>
          </a:prstGeom>
          <a:noFill/>
        </p:spPr>
      </p:pic>
      <p:sp>
        <p:nvSpPr>
          <p:cNvPr id="22539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latin typeface="Arial" charset="0"/>
              </a:rPr>
              <a:t>4. Tetrahedral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utoUpdateAnimBg="0"/>
      <p:bldP spid="2253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638300"/>
            <a:ext cx="1824037" cy="213042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4000"/>
              <a:t>4 total</a:t>
            </a:r>
          </a:p>
          <a:p>
            <a:pPr>
              <a:buFont typeface="Monotype Sorts" pitchFamily="2" charset="2"/>
              <a:buNone/>
            </a:pPr>
            <a:r>
              <a:rPr lang="en-US" sz="4000"/>
              <a:t>3 bond</a:t>
            </a:r>
          </a:p>
          <a:p>
            <a:pPr>
              <a:buFont typeface="Monotype Sorts" pitchFamily="2" charset="2"/>
              <a:buNone/>
            </a:pPr>
            <a:r>
              <a:rPr lang="en-US" sz="4000"/>
              <a:t>1 lone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28950" y="5226050"/>
            <a:ext cx="611505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>
                <a:solidFill>
                  <a:schemeClr val="bg1"/>
                </a:solidFill>
                <a:latin typeface="Comic Sans MS" pitchFamily="66" charset="0"/>
              </a:rPr>
              <a:t>TRIGONAL PYRAMIDAL</a:t>
            </a:r>
            <a:endParaRPr kumimoji="1" lang="en-US" sz="4400">
              <a:solidFill>
                <a:schemeClr val="bg1"/>
              </a:solidFill>
              <a:latin typeface="Arial" charset="0"/>
            </a:endParaRPr>
          </a:p>
          <a:p>
            <a:pPr marL="339725" indent="-339725" algn="ctr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800">
                <a:solidFill>
                  <a:schemeClr val="bg1"/>
                </a:solidFill>
                <a:latin typeface="Arial" charset="0"/>
              </a:rPr>
              <a:t>107°</a:t>
            </a:r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1087438" y="3613150"/>
            <a:ext cx="2317750" cy="2138363"/>
            <a:chOff x="693" y="2330"/>
            <a:chExt cx="1460" cy="1347"/>
          </a:xfrm>
        </p:grpSpPr>
        <p:sp>
          <p:nvSpPr>
            <p:cNvPr id="24582" name="AutoShape 6"/>
            <p:cNvSpPr>
              <a:spLocks noChangeArrowheads="1"/>
            </p:cNvSpPr>
            <p:nvPr/>
          </p:nvSpPr>
          <p:spPr bwMode="auto">
            <a:xfrm>
              <a:off x="693" y="2330"/>
              <a:ext cx="1460" cy="1347"/>
            </a:xfrm>
            <a:prstGeom prst="star16">
              <a:avLst>
                <a:gd name="adj" fmla="val 43954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845" y="2655"/>
              <a:ext cx="1157" cy="6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39725" indent="-339725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6600">
                  <a:latin typeface="Arial" charset="0"/>
                </a:rPr>
                <a:t>NH</a:t>
              </a:r>
              <a:r>
                <a:rPr kumimoji="1" lang="en-US" sz="6600" baseline="-25000">
                  <a:latin typeface="Arial" charset="0"/>
                </a:rPr>
                <a:t>3</a:t>
              </a:r>
              <a:endParaRPr kumimoji="1" lang="en-US" sz="6600">
                <a:solidFill>
                  <a:schemeClr val="bg1"/>
                </a:solidFill>
                <a:latin typeface="Arial" charset="0"/>
              </a:endParaRPr>
            </a:p>
          </p:txBody>
        </p:sp>
      </p:grpSp>
      <p:pic>
        <p:nvPicPr>
          <p:cNvPr id="24585" name="Picture 9" descr="TRIGPYR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4033838" y="1335088"/>
            <a:ext cx="3886200" cy="3832225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>
                <a:latin typeface="Arial" charset="0"/>
              </a:rPr>
              <a:t>5. Trigonal Pyramidal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5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0" grpId="0" build="p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982</TotalTime>
  <Words>227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Times New Roman</vt:lpstr>
      <vt:lpstr>Comic Sans MS</vt:lpstr>
      <vt:lpstr>Arial</vt:lpstr>
      <vt:lpstr>Monotype Sorts</vt:lpstr>
      <vt:lpstr>Symbol</vt:lpstr>
      <vt:lpstr>CommonBullets</vt:lpstr>
      <vt:lpstr>Arial Rounded MT Bold</vt:lpstr>
      <vt:lpstr>Dads Tie</vt:lpstr>
      <vt:lpstr>Unknown</vt:lpstr>
      <vt:lpstr>Microsoft Photo Editor 3.0 Photo</vt:lpstr>
      <vt:lpstr>A. VSEPR Theory</vt:lpstr>
      <vt:lpstr>Slide 2</vt:lpstr>
      <vt:lpstr>Slide 3</vt:lpstr>
      <vt:lpstr>C. Determining Molecular Shape</vt:lpstr>
      <vt:lpstr>D. Common Molecular Shapes</vt:lpstr>
      <vt:lpstr>2. Trigonal Planar</vt:lpstr>
      <vt:lpstr>3. Bent &lt;120o</vt:lpstr>
      <vt:lpstr>4. Tetrahedral</vt:lpstr>
      <vt:lpstr>5. Trigonal Pyramidal</vt:lpstr>
      <vt:lpstr>6. Bent 104.5o</vt:lpstr>
      <vt:lpstr>7. Trigonal Bipyramidal</vt:lpstr>
      <vt:lpstr>8. Octahedral</vt:lpstr>
      <vt:lpstr>Slide 13</vt:lpstr>
      <vt:lpstr>E. Examples</vt:lpstr>
      <vt:lpstr>Slide 15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13 - Molecular Structure</dc:title>
  <dc:creator>Mrs. Johannesson</dc:creator>
  <cp:lastModifiedBy>Amanda M Herrera</cp:lastModifiedBy>
  <cp:revision>70</cp:revision>
  <dcterms:created xsi:type="dcterms:W3CDTF">2000-01-04T23:14:30Z</dcterms:created>
  <dcterms:modified xsi:type="dcterms:W3CDTF">2011-10-19T19:08:47Z</dcterms:modified>
</cp:coreProperties>
</file>