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79" r:id="rId2"/>
    <p:sldId id="275" r:id="rId3"/>
    <p:sldId id="276" r:id="rId4"/>
    <p:sldId id="316" r:id="rId5"/>
    <p:sldId id="336" r:id="rId6"/>
    <p:sldId id="318" r:id="rId7"/>
    <p:sldId id="321" r:id="rId8"/>
    <p:sldId id="331" r:id="rId9"/>
    <p:sldId id="322" r:id="rId10"/>
    <p:sldId id="323" r:id="rId11"/>
    <p:sldId id="324" r:id="rId12"/>
    <p:sldId id="325" r:id="rId13"/>
    <p:sldId id="326" r:id="rId14"/>
    <p:sldId id="327" r:id="rId15"/>
    <p:sldId id="334" r:id="rId16"/>
    <p:sldId id="328" r:id="rId17"/>
    <p:sldId id="329" r:id="rId18"/>
    <p:sldId id="330" r:id="rId19"/>
    <p:sldId id="335" r:id="rId20"/>
    <p:sldId id="319" r:id="rId21"/>
    <p:sldId id="320" r:id="rId22"/>
  </p:sldIdLst>
  <p:sldSz cx="9144000" cy="6858000" type="screen4x3"/>
  <p:notesSz cx="6934200" cy="9398000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ECFF"/>
    <a:srgbClr val="CCCCFF"/>
    <a:srgbClr val="CC99FF"/>
    <a:srgbClr val="DFC0FF"/>
    <a:srgbClr val="90DBFF"/>
    <a:srgbClr val="66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9" autoAdjust="0"/>
    <p:restoredTop sz="94764" autoAdjust="0"/>
  </p:normalViewPr>
  <p:slideViewPr>
    <p:cSldViewPr snapToGrid="0">
      <p:cViewPr varScale="1">
        <p:scale>
          <a:sx n="75" d="100"/>
          <a:sy n="75" d="100"/>
        </p:scale>
        <p:origin x="-10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431F857-5EDB-4312-AF59-A49D7B33D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37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0975" y="4792663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en-US"/>
              <a:t>I</a:t>
            </a:r>
          </a:p>
        </p:txBody>
      </p:sp>
      <p:sp>
        <p:nvSpPr>
          <p:cNvPr id="5" name="AutoShape 3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0975" y="54371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en-US"/>
              <a:t>II</a:t>
            </a:r>
          </a:p>
        </p:txBody>
      </p:sp>
      <p:sp>
        <p:nvSpPr>
          <p:cNvPr id="6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0975" y="6081713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en-US"/>
              <a:t>III</a:t>
            </a:r>
          </a:p>
        </p:txBody>
      </p: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-255588" y="638175"/>
            <a:ext cx="9399588" cy="342900"/>
            <a:chOff x="240" y="4024"/>
            <a:chExt cx="5232" cy="216"/>
          </a:xfrm>
        </p:grpSpPr>
        <p:sp>
          <p:nvSpPr>
            <p:cNvPr id="8" name="Rectangle 43"/>
            <p:cNvSpPr>
              <a:spLocks noChangeArrowheads="1"/>
            </p:cNvSpPr>
            <p:nvPr/>
          </p:nvSpPr>
          <p:spPr bwMode="auto">
            <a:xfrm>
              <a:off x="384" y="402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44"/>
            <p:cNvSpPr>
              <a:spLocks noChangeArrowheads="1"/>
            </p:cNvSpPr>
            <p:nvPr/>
          </p:nvSpPr>
          <p:spPr bwMode="auto">
            <a:xfrm>
              <a:off x="240" y="414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-274638" y="2200275"/>
            <a:ext cx="9418638" cy="317500"/>
            <a:chOff x="192" y="1384"/>
            <a:chExt cx="5232" cy="200"/>
          </a:xfrm>
        </p:grpSpPr>
        <p:sp>
          <p:nvSpPr>
            <p:cNvPr id="11" name="Rectangle 46"/>
            <p:cNvSpPr>
              <a:spLocks noChangeArrowheads="1"/>
            </p:cNvSpPr>
            <p:nvPr/>
          </p:nvSpPr>
          <p:spPr bwMode="auto">
            <a:xfrm>
              <a:off x="336" y="1488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47"/>
            <p:cNvSpPr>
              <a:spLocks noChangeArrowheads="1"/>
            </p:cNvSpPr>
            <p:nvPr/>
          </p:nvSpPr>
          <p:spPr bwMode="auto">
            <a:xfrm>
              <a:off x="192" y="138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87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667000"/>
            <a:ext cx="6400800" cy="32766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255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92100"/>
            <a:ext cx="2133600" cy="6261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92100"/>
            <a:ext cx="6248400" cy="6261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9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921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4100" name="Group 49"/>
          <p:cNvGrpSpPr>
            <a:grpSpLocks/>
          </p:cNvGrpSpPr>
          <p:nvPr/>
        </p:nvGrpSpPr>
        <p:grpSpPr bwMode="auto">
          <a:xfrm>
            <a:off x="-255588" y="88900"/>
            <a:ext cx="9399588" cy="342900"/>
            <a:chOff x="240" y="4024"/>
            <a:chExt cx="5232" cy="216"/>
          </a:xfrm>
        </p:grpSpPr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384" y="402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240" y="414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101" name="Group 43"/>
          <p:cNvGrpSpPr>
            <a:grpSpLocks/>
          </p:cNvGrpSpPr>
          <p:nvPr/>
        </p:nvGrpSpPr>
        <p:grpSpPr bwMode="auto">
          <a:xfrm>
            <a:off x="-274638" y="1114425"/>
            <a:ext cx="9418638" cy="317500"/>
            <a:chOff x="192" y="1384"/>
            <a:chExt cx="5232" cy="200"/>
          </a:xfrm>
        </p:grpSpPr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336" y="1488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192" y="138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Ø"/>
        <a:defRPr kumimoji="1" sz="3400" b="1">
          <a:solidFill>
            <a:schemeClr val="tx1"/>
          </a:solidFill>
          <a:latin typeface="+mn-lt"/>
          <a:ea typeface="+mn-ea"/>
          <a:cs typeface="+mn-cs"/>
        </a:defRPr>
      </a:lvl1pPr>
      <a:lvl2pPr marL="912813" indent="-341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w"/>
        <a:defRPr kumimoji="1" sz="3400">
          <a:solidFill>
            <a:schemeClr val="tx1"/>
          </a:solidFill>
          <a:latin typeface="+mn-lt"/>
        </a:defRPr>
      </a:lvl2pPr>
      <a:lvl3pPr marL="1370013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²"/>
        <a:defRPr kumimoji="1" sz="3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1363" y="3371850"/>
            <a:ext cx="7658100" cy="2033588"/>
          </a:xfrm>
          <a:noFill/>
        </p:spPr>
        <p:txBody>
          <a:bodyPr anchor="t"/>
          <a:lstStyle/>
          <a:p>
            <a:pPr>
              <a:lnSpc>
                <a:spcPct val="120000"/>
              </a:lnSpc>
              <a:spcBef>
                <a:spcPct val="40000"/>
              </a:spcBef>
              <a:buClr>
                <a:srgbClr val="FFCC00"/>
              </a:buClr>
            </a:pPr>
            <a:r>
              <a:rPr lang="en-US" sz="4600" smtClean="0"/>
              <a:t>I. Units of Measurement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MEASUREMENT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838325" y="5262563"/>
            <a:ext cx="34496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4.  0.080</a:t>
            </a:r>
            <a:endParaRPr lang="en-US" sz="3800" b="1">
              <a:latin typeface="Arial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841500" y="4227513"/>
            <a:ext cx="34496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3.  5,280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838325" y="3203575"/>
            <a:ext cx="34496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2.  402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838325" y="2179638"/>
            <a:ext cx="3449638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1.  23.50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9. Your turn to try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984250" y="1479550"/>
            <a:ext cx="7175500" cy="7318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200" b="1">
                <a:latin typeface="Arial" charset="0"/>
              </a:rPr>
              <a:t>Counting Sig Fig Examples</a:t>
            </a:r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1838325" y="2179638"/>
            <a:ext cx="3449638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1.</a:t>
            </a:r>
            <a:r>
              <a:rPr lang="en-US" sz="3800">
                <a:solidFill>
                  <a:schemeClr val="tx2"/>
                </a:solidFill>
                <a:latin typeface="Arial" charset="0"/>
              </a:rPr>
              <a:t>  23.50</a:t>
            </a:r>
            <a:endParaRPr lang="en-US" sz="3800">
              <a:latin typeface="Arial" charset="0"/>
            </a:endParaRPr>
          </a:p>
        </p:txBody>
      </p:sp>
      <p:sp>
        <p:nvSpPr>
          <p:cNvPr id="106505" name="Rectangle 9"/>
          <p:cNvSpPr>
            <a:spLocks noChangeArrowheads="1"/>
          </p:cNvSpPr>
          <p:nvPr/>
        </p:nvSpPr>
        <p:spPr bwMode="auto">
          <a:xfrm>
            <a:off x="1838325" y="3203575"/>
            <a:ext cx="34496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2.</a:t>
            </a:r>
            <a:r>
              <a:rPr lang="en-US" sz="3800">
                <a:solidFill>
                  <a:schemeClr val="tx2"/>
                </a:solidFill>
                <a:latin typeface="Arial" charset="0"/>
              </a:rPr>
              <a:t>  402</a:t>
            </a:r>
            <a:endParaRPr lang="en-US" sz="3800">
              <a:latin typeface="Arial" charset="0"/>
            </a:endParaRPr>
          </a:p>
        </p:txBody>
      </p:sp>
      <p:sp>
        <p:nvSpPr>
          <p:cNvPr id="106506" name="Rectangle 10"/>
          <p:cNvSpPr>
            <a:spLocks noChangeArrowheads="1"/>
          </p:cNvSpPr>
          <p:nvPr/>
        </p:nvSpPr>
        <p:spPr bwMode="auto">
          <a:xfrm>
            <a:off x="1841500" y="4227513"/>
            <a:ext cx="34496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3.</a:t>
            </a:r>
            <a:r>
              <a:rPr lang="en-US" sz="3800">
                <a:solidFill>
                  <a:schemeClr val="tx2"/>
                </a:solidFill>
                <a:latin typeface="Arial" charset="0"/>
              </a:rPr>
              <a:t>  5,28</a:t>
            </a:r>
            <a:r>
              <a:rPr lang="en-US" sz="3800">
                <a:latin typeface="Arial" charset="0"/>
              </a:rPr>
              <a:t>0</a:t>
            </a:r>
          </a:p>
        </p:txBody>
      </p:sp>
      <p:sp>
        <p:nvSpPr>
          <p:cNvPr id="106507" name="Rectangle 11"/>
          <p:cNvSpPr>
            <a:spLocks noChangeArrowheads="1"/>
          </p:cNvSpPr>
          <p:nvPr/>
        </p:nvSpPr>
        <p:spPr bwMode="auto">
          <a:xfrm>
            <a:off x="1838325" y="5262563"/>
            <a:ext cx="34496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4.  0.0</a:t>
            </a:r>
            <a:r>
              <a:rPr lang="en-US" sz="3800">
                <a:solidFill>
                  <a:schemeClr val="tx2"/>
                </a:solidFill>
                <a:latin typeface="Arial" charset="0"/>
              </a:rPr>
              <a:t>80</a:t>
            </a:r>
            <a:endParaRPr lang="en-US" sz="3800" b="1">
              <a:latin typeface="Arial" charset="0"/>
            </a:endParaRPr>
          </a:p>
        </p:txBody>
      </p:sp>
      <p:sp>
        <p:nvSpPr>
          <p:cNvPr id="106508" name="Rectangle 12"/>
          <p:cNvSpPr>
            <a:spLocks noChangeArrowheads="1"/>
          </p:cNvSpPr>
          <p:nvPr/>
        </p:nvSpPr>
        <p:spPr bwMode="auto">
          <a:xfrm>
            <a:off x="4984750" y="2179638"/>
            <a:ext cx="3449638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solidFill>
                  <a:schemeClr val="tx2"/>
                </a:solidFill>
                <a:latin typeface="Arial" charset="0"/>
              </a:rPr>
              <a:t>4 sig figs</a:t>
            </a:r>
            <a:endParaRPr lang="en-US" sz="3800">
              <a:latin typeface="Arial" charset="0"/>
            </a:endParaRPr>
          </a:p>
        </p:txBody>
      </p:sp>
      <p:sp>
        <p:nvSpPr>
          <p:cNvPr id="106509" name="Rectangle 13"/>
          <p:cNvSpPr>
            <a:spLocks noChangeArrowheads="1"/>
          </p:cNvSpPr>
          <p:nvPr/>
        </p:nvSpPr>
        <p:spPr bwMode="auto">
          <a:xfrm>
            <a:off x="4978400" y="3197225"/>
            <a:ext cx="34496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solidFill>
                  <a:schemeClr val="tx2"/>
                </a:solidFill>
                <a:latin typeface="Arial" charset="0"/>
              </a:rPr>
              <a:t>3 sig figs</a:t>
            </a:r>
            <a:endParaRPr lang="en-US" sz="3800">
              <a:latin typeface="Arial" charset="0"/>
            </a:endParaRPr>
          </a:p>
        </p:txBody>
      </p:sp>
      <p:sp>
        <p:nvSpPr>
          <p:cNvPr id="106510" name="Rectangle 14"/>
          <p:cNvSpPr>
            <a:spLocks noChangeArrowheads="1"/>
          </p:cNvSpPr>
          <p:nvPr/>
        </p:nvSpPr>
        <p:spPr bwMode="auto">
          <a:xfrm>
            <a:off x="4981575" y="4227513"/>
            <a:ext cx="34496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solidFill>
                  <a:schemeClr val="tx2"/>
                </a:solidFill>
                <a:latin typeface="Arial" charset="0"/>
              </a:rPr>
              <a:t>3 sig figs</a:t>
            </a:r>
            <a:endParaRPr lang="en-US" sz="3800">
              <a:latin typeface="Arial" charset="0"/>
            </a:endParaRPr>
          </a:p>
        </p:txBody>
      </p:sp>
      <p:sp>
        <p:nvSpPr>
          <p:cNvPr id="106511" name="Rectangle 15"/>
          <p:cNvSpPr>
            <a:spLocks noChangeArrowheads="1"/>
          </p:cNvSpPr>
          <p:nvPr/>
        </p:nvSpPr>
        <p:spPr bwMode="auto">
          <a:xfrm>
            <a:off x="4978400" y="5249863"/>
            <a:ext cx="34496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solidFill>
                  <a:schemeClr val="tx2"/>
                </a:solidFill>
                <a:latin typeface="Arial" charset="0"/>
              </a:rPr>
              <a:t>2 sig figs</a:t>
            </a:r>
            <a:endParaRPr lang="en-US" sz="3800" b="1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4" grpId="0" autoUpdateAnimBg="0"/>
      <p:bldP spid="106505" grpId="0" autoUpdateAnimBg="0"/>
      <p:bldP spid="106506" grpId="0" autoUpdateAnimBg="0"/>
      <p:bldP spid="106507" grpId="0" autoUpdateAnimBg="0"/>
      <p:bldP spid="106508" grpId="0" autoUpdateAnimBg="0"/>
      <p:bldP spid="106509" grpId="0" autoUpdateAnimBg="0"/>
      <p:bldP spid="106510" grpId="0" autoUpdateAnimBg="0"/>
      <p:bldP spid="10651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534988"/>
            <a:ext cx="8534400" cy="2714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b="0" smtClean="0"/>
              <a:t>10. Calculating with Sig Figs</a:t>
            </a:r>
          </a:p>
          <a:p>
            <a:pPr lvl="1">
              <a:spcBef>
                <a:spcPct val="30000"/>
              </a:spcBef>
            </a:pPr>
            <a:r>
              <a:rPr lang="en-US" sz="4000" u="sng" smtClean="0"/>
              <a:t>Multiply/Divide</a:t>
            </a:r>
            <a:r>
              <a:rPr lang="en-US" sz="4000" smtClean="0"/>
              <a:t> - The # with the fewest sig figs determines the # of sig figs in the answer.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193675" y="4171950"/>
            <a:ext cx="8753475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400">
                <a:latin typeface="Arial" charset="0"/>
              </a:rPr>
              <a:t>(13.91g/cm</a:t>
            </a:r>
            <a:r>
              <a:rPr kumimoji="0" lang="en-US" sz="4400" baseline="30000">
                <a:latin typeface="Arial" charset="0"/>
              </a:rPr>
              <a:t>3</a:t>
            </a:r>
            <a:r>
              <a:rPr kumimoji="0" lang="en-US" sz="4400">
                <a:latin typeface="Arial" charset="0"/>
              </a:rPr>
              <a:t>)(23.3cm</a:t>
            </a:r>
            <a:r>
              <a:rPr kumimoji="0" lang="en-US" sz="4400" baseline="30000">
                <a:latin typeface="Arial" charset="0"/>
              </a:rPr>
              <a:t>3</a:t>
            </a:r>
            <a:r>
              <a:rPr kumimoji="0" lang="en-US" sz="4400">
                <a:latin typeface="Arial" charset="0"/>
              </a:rPr>
              <a:t>) = 324.103g</a:t>
            </a:r>
            <a:endParaRPr kumimoji="0" lang="en-US" sz="4400">
              <a:latin typeface="Arial" charset="0"/>
              <a:sym typeface="Symbol" pitchFamily="18" charset="2"/>
            </a:endParaRP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6073775" y="5753100"/>
            <a:ext cx="1584325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kumimoji="0" lang="en-US" sz="4400">
                <a:latin typeface="Arial" charset="0"/>
              </a:rPr>
              <a:t>324</a:t>
            </a:r>
            <a:r>
              <a:rPr kumimoji="0" lang="en-US" sz="4400">
                <a:solidFill>
                  <a:schemeClr val="tx2"/>
                </a:solidFill>
                <a:latin typeface="Arial" charset="0"/>
              </a:rPr>
              <a:t> </a:t>
            </a:r>
            <a:r>
              <a:rPr kumimoji="0" lang="en-US" sz="4400">
                <a:latin typeface="Arial" charset="0"/>
              </a:rPr>
              <a:t>g</a:t>
            </a:r>
            <a:endParaRPr kumimoji="0" lang="en-US" sz="4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1471613" y="4765675"/>
            <a:ext cx="1152525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400" b="1">
                <a:solidFill>
                  <a:schemeClr val="tx2"/>
                </a:solidFill>
              </a:rPr>
              <a:t>4 SF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3976688" y="4711700"/>
            <a:ext cx="1152525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400" b="1">
                <a:solidFill>
                  <a:schemeClr val="tx2"/>
                </a:solidFill>
              </a:rPr>
              <a:t>3 SF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719888" y="4816475"/>
            <a:ext cx="1624012" cy="863600"/>
            <a:chOff x="4224" y="2873"/>
            <a:chExt cx="1023" cy="544"/>
          </a:xfrm>
        </p:grpSpPr>
        <p:sp>
          <p:nvSpPr>
            <p:cNvPr id="18440" name="AutoShape 9"/>
            <p:cNvSpPr>
              <a:spLocks noChangeArrowheads="1"/>
            </p:cNvSpPr>
            <p:nvPr/>
          </p:nvSpPr>
          <p:spPr bwMode="auto">
            <a:xfrm>
              <a:off x="4224" y="2988"/>
              <a:ext cx="233" cy="429"/>
            </a:xfrm>
            <a:prstGeom prst="downArrow">
              <a:avLst>
                <a:gd name="adj1" fmla="val 50000"/>
                <a:gd name="adj2" fmla="val 46030"/>
              </a:avLst>
            </a:prstGeom>
            <a:solidFill>
              <a:schemeClr val="tx2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kumimoji="0" lang="en-US">
                <a:solidFill>
                  <a:schemeClr val="tx2"/>
                </a:solidFill>
              </a:endParaRPr>
            </a:p>
          </p:txBody>
        </p:sp>
        <p:sp>
          <p:nvSpPr>
            <p:cNvPr id="18441" name="Text Box 10"/>
            <p:cNvSpPr txBox="1">
              <a:spLocks noChangeArrowheads="1"/>
            </p:cNvSpPr>
            <p:nvPr/>
          </p:nvSpPr>
          <p:spPr bwMode="auto">
            <a:xfrm>
              <a:off x="4521" y="2873"/>
              <a:ext cx="726" cy="48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kumimoji="0" lang="en-US" sz="4400" b="1">
                  <a:solidFill>
                    <a:schemeClr val="tx2"/>
                  </a:solidFill>
                </a:rPr>
                <a:t>3 SF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 autoUpdateAnimBg="0"/>
      <p:bldP spid="107525" grpId="0" autoUpdateAnimBg="0"/>
      <p:bldP spid="107526" grpId="0" autoUpdateAnimBg="0"/>
      <p:bldP spid="10752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524000"/>
            <a:ext cx="8842375" cy="2714625"/>
          </a:xfrm>
        </p:spPr>
        <p:txBody>
          <a:bodyPr/>
          <a:lstStyle/>
          <a:p>
            <a:pPr lvl="1">
              <a:spcBef>
                <a:spcPct val="30000"/>
              </a:spcBef>
            </a:pPr>
            <a:r>
              <a:rPr lang="en-US" sz="4400" u="sng" smtClean="0"/>
              <a:t>Add/Subtract</a:t>
            </a:r>
            <a:r>
              <a:rPr lang="en-US" sz="4400" smtClean="0"/>
              <a:t> - The # with the lowest decimal value determines the place of the last sig fig in the answer.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68263" y="4279900"/>
            <a:ext cx="2846387" cy="20621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0" lang="en-US" sz="3800">
                <a:latin typeface="Arial" charset="0"/>
              </a:rPr>
              <a:t>   3.75 mL</a:t>
            </a:r>
          </a:p>
          <a:p>
            <a:pPr>
              <a:spcBef>
                <a:spcPct val="20000"/>
              </a:spcBef>
            </a:pPr>
            <a:r>
              <a:rPr kumimoji="0" lang="en-US" sz="3800" u="sng">
                <a:latin typeface="Arial" charset="0"/>
              </a:rPr>
              <a:t>+ 4.1   mL</a:t>
            </a:r>
            <a:endParaRPr kumimoji="0" lang="en-US" sz="3800"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kumimoji="0" lang="en-US" sz="3800">
                <a:latin typeface="Arial" charset="0"/>
              </a:rPr>
              <a:t>   7.85 mL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5140325" y="4267200"/>
            <a:ext cx="4003675" cy="20621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0" lang="en-US" sz="3800">
                <a:latin typeface="Arial" charset="0"/>
              </a:rPr>
              <a:t>   224 g</a:t>
            </a:r>
          </a:p>
          <a:p>
            <a:pPr>
              <a:spcBef>
                <a:spcPct val="20000"/>
              </a:spcBef>
            </a:pPr>
            <a:r>
              <a:rPr kumimoji="0" lang="en-US" sz="3800" u="sng">
                <a:latin typeface="Arial" charset="0"/>
              </a:rPr>
              <a:t>+ 130 g</a:t>
            </a:r>
            <a:endParaRPr kumimoji="0" lang="en-US" sz="3800"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kumimoji="0" lang="en-US" sz="3800">
                <a:latin typeface="Arial" charset="0"/>
              </a:rPr>
              <a:t>   354 g </a:t>
            </a: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2430463" y="5661025"/>
            <a:ext cx="226695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3800">
                <a:latin typeface="Arial" charset="0"/>
                <a:sym typeface="Symbol" pitchFamily="18" charset="2"/>
              </a:rPr>
              <a:t> 7.9 mL</a:t>
            </a:r>
            <a:endParaRPr kumimoji="0" lang="en-US" sz="3800">
              <a:latin typeface="Arial" charset="0"/>
            </a:endParaRP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6911975" y="5649913"/>
            <a:ext cx="2232025" cy="720725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kumimoji="0" lang="en-US" sz="3800">
                <a:latin typeface="Arial" charset="0"/>
                <a:sym typeface="Symbol" pitchFamily="18" charset="2"/>
              </a:rPr>
              <a:t> 350 g</a:t>
            </a:r>
            <a:endParaRPr kumimoji="0" lang="en-US" sz="3800">
              <a:latin typeface="Arial" charset="0"/>
            </a:endParaRPr>
          </a:p>
        </p:txBody>
      </p:sp>
      <p:sp>
        <p:nvSpPr>
          <p:cNvPr id="108552" name="Line 8"/>
          <p:cNvSpPr>
            <a:spLocks noChangeShapeType="1"/>
          </p:cNvSpPr>
          <p:nvPr/>
        </p:nvSpPr>
        <p:spPr bwMode="auto">
          <a:xfrm>
            <a:off x="1231900" y="4291013"/>
            <a:ext cx="0" cy="2011362"/>
          </a:xfrm>
          <a:prstGeom prst="line">
            <a:avLst/>
          </a:prstGeom>
          <a:noFill/>
          <a:ln w="38100" cap="sq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53" name="Line 9"/>
          <p:cNvSpPr>
            <a:spLocks noChangeShapeType="1"/>
          </p:cNvSpPr>
          <p:nvPr/>
        </p:nvSpPr>
        <p:spPr bwMode="auto">
          <a:xfrm>
            <a:off x="6189663" y="4291013"/>
            <a:ext cx="0" cy="2011362"/>
          </a:xfrm>
          <a:prstGeom prst="line">
            <a:avLst/>
          </a:prstGeom>
          <a:noFill/>
          <a:ln w="38100" cap="sq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68263" y="4279900"/>
            <a:ext cx="2846387" cy="20621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0" lang="en-US" sz="3800">
                <a:latin typeface="Arial" charset="0"/>
              </a:rPr>
              <a:t>   3.7</a:t>
            </a:r>
            <a:r>
              <a:rPr kumimoji="0" lang="en-US" sz="3800">
                <a:solidFill>
                  <a:schemeClr val="tx2"/>
                </a:solidFill>
                <a:latin typeface="Arial" charset="0"/>
              </a:rPr>
              <a:t>5</a:t>
            </a:r>
            <a:r>
              <a:rPr kumimoji="0" lang="en-US" sz="3800">
                <a:latin typeface="Arial" charset="0"/>
              </a:rPr>
              <a:t> mL</a:t>
            </a:r>
          </a:p>
          <a:p>
            <a:pPr>
              <a:spcBef>
                <a:spcPct val="20000"/>
              </a:spcBef>
            </a:pPr>
            <a:r>
              <a:rPr kumimoji="0" lang="en-US" sz="3800">
                <a:latin typeface="Arial" charset="0"/>
              </a:rPr>
              <a:t>+ 4.</a:t>
            </a:r>
            <a:r>
              <a:rPr kumimoji="0" lang="en-US" sz="3800">
                <a:solidFill>
                  <a:schemeClr val="tx2"/>
                </a:solidFill>
                <a:latin typeface="Arial" charset="0"/>
              </a:rPr>
              <a:t>1</a:t>
            </a:r>
            <a:r>
              <a:rPr kumimoji="0" lang="en-US" sz="3800">
                <a:latin typeface="Arial" charset="0"/>
              </a:rPr>
              <a:t>   mL</a:t>
            </a:r>
          </a:p>
          <a:p>
            <a:pPr>
              <a:spcBef>
                <a:spcPct val="20000"/>
              </a:spcBef>
            </a:pPr>
            <a:r>
              <a:rPr kumimoji="0" lang="en-US" sz="3800">
                <a:latin typeface="Arial" charset="0"/>
              </a:rPr>
              <a:t>   7.85 mL</a:t>
            </a:r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5140325" y="4267200"/>
            <a:ext cx="4003675" cy="20621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0" lang="en-US" sz="3800">
                <a:latin typeface="Arial" charset="0"/>
              </a:rPr>
              <a:t>   22</a:t>
            </a:r>
            <a:r>
              <a:rPr kumimoji="0" lang="en-US" sz="3800">
                <a:solidFill>
                  <a:schemeClr val="tx2"/>
                </a:solidFill>
                <a:latin typeface="Arial" charset="0"/>
              </a:rPr>
              <a:t>4</a:t>
            </a:r>
            <a:r>
              <a:rPr kumimoji="0" lang="en-US" sz="3800">
                <a:latin typeface="Arial" charset="0"/>
              </a:rPr>
              <a:t> g</a:t>
            </a:r>
          </a:p>
          <a:p>
            <a:pPr>
              <a:spcBef>
                <a:spcPct val="20000"/>
              </a:spcBef>
            </a:pPr>
            <a:r>
              <a:rPr kumimoji="0" lang="en-US" sz="3800">
                <a:latin typeface="Arial" charset="0"/>
              </a:rPr>
              <a:t>+ 1</a:t>
            </a:r>
            <a:r>
              <a:rPr kumimoji="0" lang="en-US" sz="3800">
                <a:solidFill>
                  <a:schemeClr val="tx2"/>
                </a:solidFill>
                <a:latin typeface="Arial" charset="0"/>
              </a:rPr>
              <a:t>3</a:t>
            </a:r>
            <a:r>
              <a:rPr kumimoji="0" lang="en-US" sz="3800">
                <a:latin typeface="Arial" charset="0"/>
              </a:rPr>
              <a:t>0 g</a:t>
            </a:r>
          </a:p>
          <a:p>
            <a:pPr>
              <a:spcBef>
                <a:spcPct val="20000"/>
              </a:spcBef>
            </a:pPr>
            <a:r>
              <a:rPr kumimoji="0" lang="en-US" sz="3800">
                <a:latin typeface="Arial" charset="0"/>
              </a:rPr>
              <a:t>   354 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49" grpId="0" autoUpdateAnimBg="0"/>
      <p:bldP spid="108550" grpId="0" autoUpdateAnimBg="0"/>
      <p:bldP spid="108551" grpId="0" animBg="1" autoUpdateAnimBg="0"/>
      <p:bldP spid="108552" grpId="0" animBg="1"/>
      <p:bldP spid="108553" grpId="0" animBg="1"/>
      <p:bldP spid="108554" grpId="0" autoUpdateAnimBg="0"/>
      <p:bldP spid="10855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838200"/>
          </a:xfrm>
        </p:spPr>
        <p:txBody>
          <a:bodyPr/>
          <a:lstStyle/>
          <a:p>
            <a:r>
              <a:rPr lang="en-US" smtClean="0"/>
              <a:t>11. Exceptions to Sig Fig Rules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7463"/>
            <a:ext cx="9332913" cy="2628900"/>
          </a:xfrm>
        </p:spPr>
        <p:txBody>
          <a:bodyPr/>
          <a:lstStyle/>
          <a:p>
            <a:pPr lvl="1">
              <a:spcBef>
                <a:spcPct val="30000"/>
              </a:spcBef>
            </a:pPr>
            <a:r>
              <a:rPr lang="en-US" sz="4000" u="sng" smtClean="0"/>
              <a:t>Exact Numbers</a:t>
            </a:r>
            <a:r>
              <a:rPr lang="en-US" sz="4000" smtClean="0"/>
              <a:t> do not limit the # of sig figs in the answer.</a:t>
            </a:r>
          </a:p>
          <a:p>
            <a:pPr lvl="2">
              <a:spcBef>
                <a:spcPct val="30000"/>
              </a:spcBef>
            </a:pPr>
            <a:r>
              <a:rPr lang="en-US" sz="4000" smtClean="0"/>
              <a:t>Counting numbers: 12 students</a:t>
            </a:r>
          </a:p>
          <a:p>
            <a:pPr lvl="2">
              <a:spcBef>
                <a:spcPct val="30000"/>
              </a:spcBef>
            </a:pPr>
            <a:r>
              <a:rPr lang="en-US" sz="4000" smtClean="0"/>
              <a:t>Exact conversions: 1 m = 100 cm</a:t>
            </a:r>
          </a:p>
          <a:p>
            <a:pPr lvl="2">
              <a:spcBef>
                <a:spcPct val="30000"/>
              </a:spcBef>
            </a:pPr>
            <a:r>
              <a:rPr lang="en-US" sz="4000" smtClean="0"/>
              <a:t>“1” in any conversion: 1 in = 2.54 cm</a:t>
            </a:r>
          </a:p>
          <a:p>
            <a:pPr lvl="2">
              <a:spcBef>
                <a:spcPct val="30000"/>
              </a:spcBef>
            </a:pPr>
            <a:r>
              <a:rPr lang="en-US" sz="4000" smtClean="0"/>
              <a:t>So, sig fig rules do not apply in these three cases!!!!!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12. Practice Significant Figures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2179638"/>
            <a:ext cx="6662738" cy="1104900"/>
          </a:xfrm>
        </p:spPr>
        <p:txBody>
          <a:bodyPr/>
          <a:lstStyle/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n-US" sz="3800" b="0" smtClean="0"/>
              <a:t>1.  (15.30 g) ÷ (6.4 mL)</a:t>
            </a:r>
            <a:endParaRPr lang="en-US" sz="3800" b="0" baseline="30000" smtClean="0">
              <a:sym typeface="Symbol" pitchFamily="18" charset="2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84250" y="1479550"/>
            <a:ext cx="7175500" cy="7318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200" b="1">
                <a:latin typeface="Arial" charset="0"/>
              </a:rPr>
              <a:t>Practice Problems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1652588" y="3400425"/>
            <a:ext cx="441007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= 2.390625 g/mL</a:t>
            </a:r>
            <a:endParaRPr lang="en-US" sz="3800">
              <a:latin typeface="Arial" charset="0"/>
              <a:sym typeface="Symbol" pitchFamily="18" charset="2"/>
            </a:endParaRP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3443288" y="5751513"/>
            <a:ext cx="3598862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  <a:sym typeface="Symbol" pitchFamily="18" charset="2"/>
              </a:rPr>
              <a:t> 18.1 g</a:t>
            </a:r>
            <a:endParaRPr lang="en-US" sz="3800" baseline="30000">
              <a:latin typeface="Arial" charset="0"/>
              <a:sym typeface="Symbol" pitchFamily="18" charset="2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755650" y="4570413"/>
            <a:ext cx="4003675" cy="20621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tabLst>
                <a:tab pos="1370013" algn="dec"/>
                <a:tab pos="2165350" algn="l"/>
              </a:tabLst>
            </a:pPr>
            <a:r>
              <a:rPr kumimoji="0" lang="en-US" sz="3800">
                <a:latin typeface="Arial" charset="0"/>
              </a:rPr>
              <a:t>2.   	18.9	g</a:t>
            </a:r>
          </a:p>
          <a:p>
            <a:pPr>
              <a:spcBef>
                <a:spcPct val="20000"/>
              </a:spcBef>
              <a:tabLst>
                <a:tab pos="1370013" algn="dec"/>
                <a:tab pos="2165350" algn="l"/>
              </a:tabLst>
            </a:pPr>
            <a:r>
              <a:rPr kumimoji="0" lang="en-US" sz="3800" u="sng">
                <a:latin typeface="Arial" charset="0"/>
              </a:rPr>
              <a:t>	-  0.84 g</a:t>
            </a:r>
            <a:endParaRPr kumimoji="0" lang="en-US" sz="3800">
              <a:latin typeface="Arial" charset="0"/>
            </a:endParaRPr>
          </a:p>
          <a:p>
            <a:pPr>
              <a:spcBef>
                <a:spcPct val="20000"/>
              </a:spcBef>
              <a:tabLst>
                <a:tab pos="1370013" algn="dec"/>
                <a:tab pos="2165350" algn="l"/>
              </a:tabLst>
            </a:pPr>
            <a:r>
              <a:rPr kumimoji="0" lang="en-US" sz="3800">
                <a:latin typeface="Arial" charset="0"/>
              </a:rPr>
              <a:t>	</a:t>
            </a:r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1589088" y="5938838"/>
            <a:ext cx="1792287" cy="671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3800">
                <a:latin typeface="Arial" charset="0"/>
              </a:rPr>
              <a:t>18.06 g</a:t>
            </a:r>
          </a:p>
        </p:txBody>
      </p:sp>
      <p:sp>
        <p:nvSpPr>
          <p:cNvPr id="110601" name="Line 9"/>
          <p:cNvSpPr>
            <a:spLocks noChangeShapeType="1"/>
          </p:cNvSpPr>
          <p:nvPr/>
        </p:nvSpPr>
        <p:spPr bwMode="auto">
          <a:xfrm>
            <a:off x="2614613" y="4606925"/>
            <a:ext cx="0" cy="2011363"/>
          </a:xfrm>
          <a:prstGeom prst="line">
            <a:avLst/>
          </a:prstGeom>
          <a:noFill/>
          <a:ln w="38100" cap="sq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1878013" y="2909888"/>
            <a:ext cx="10636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000" b="1">
                <a:solidFill>
                  <a:schemeClr val="tx2"/>
                </a:solidFill>
              </a:rPr>
              <a:t>4 SF</a:t>
            </a:r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4446588" y="2852738"/>
            <a:ext cx="10636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000" b="1">
                <a:solidFill>
                  <a:schemeClr val="tx2"/>
                </a:solidFill>
              </a:rPr>
              <a:t>2 SF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422900" y="3387725"/>
            <a:ext cx="3133725" cy="1343025"/>
            <a:chOff x="3416" y="2134"/>
            <a:chExt cx="1974" cy="846"/>
          </a:xfrm>
        </p:grpSpPr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3416" y="2134"/>
              <a:ext cx="1974" cy="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457200" indent="-457200">
                <a:lnSpc>
                  <a:spcPct val="140000"/>
                </a:lnSpc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itchFamily="2" charset="2"/>
                <a:buNone/>
              </a:pPr>
              <a:r>
                <a:rPr lang="en-US" sz="3800">
                  <a:latin typeface="Arial" charset="0"/>
                  <a:sym typeface="Symbol" pitchFamily="18" charset="2"/>
                </a:rPr>
                <a:t> 2.4 g/mL</a:t>
              </a:r>
              <a:endParaRPr lang="en-US" sz="3800" baseline="30000">
                <a:latin typeface="Arial" charset="0"/>
                <a:sym typeface="Symbol" pitchFamily="18" charset="2"/>
              </a:endParaRPr>
            </a:p>
          </p:txBody>
        </p:sp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4154" y="2538"/>
              <a:ext cx="670" cy="44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kumimoji="0" lang="en-US" sz="4000" b="1">
                  <a:solidFill>
                    <a:schemeClr val="tx2"/>
                  </a:solidFill>
                </a:rPr>
                <a:t>2 SF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autoUpdateAnimBg="0"/>
      <p:bldP spid="110598" grpId="0" autoUpdateAnimBg="0"/>
      <p:bldP spid="110600" grpId="0" autoUpdateAnimBg="0"/>
      <p:bldP spid="110601" grpId="0" animBg="1"/>
      <p:bldP spid="110602" grpId="0" autoUpdateAnimBg="0"/>
      <p:bldP spid="11060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smtClean="0"/>
              <a:t>1. Why use Scientific Notation?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smtClean="0"/>
              <a:t>	a. in Chemistry, very LARGE 			numbers are used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smtClean="0"/>
              <a:t>	b. scientific notation is a short 			cut to writing out all those 		LARGE numbers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smtClean="0"/>
              <a:t>	c.  works best when used with 			sig figs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1463"/>
            <a:ext cx="7772400" cy="838200"/>
          </a:xfrm>
          <a:noFill/>
        </p:spPr>
        <p:txBody>
          <a:bodyPr/>
          <a:lstStyle/>
          <a:p>
            <a:pPr algn="l"/>
            <a:r>
              <a:rPr lang="en-US" smtClean="0"/>
              <a:t>D. Scientific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20800"/>
            <a:ext cx="9144000" cy="5537200"/>
          </a:xfrm>
        </p:spPr>
        <p:txBody>
          <a:bodyPr/>
          <a:lstStyle/>
          <a:p>
            <a:pPr marL="647700" indent="-6477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3600" b="0" smtClean="0"/>
              <a:t>2. Converting into Scientific Notation:</a:t>
            </a:r>
          </a:p>
          <a:p>
            <a:pPr marL="647700" indent="-6477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3600" b="0" smtClean="0"/>
              <a:t>	</a:t>
            </a:r>
            <a:r>
              <a:rPr lang="en-US" sz="4000" b="0" smtClean="0"/>
              <a:t>a. Move decimal until there’s 1 digit 		to the left.  ( A whole number 		between 1 through 9)  </a:t>
            </a:r>
          </a:p>
          <a:p>
            <a:pPr marL="647700" indent="-6477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3600" smtClean="0"/>
              <a:t>	</a:t>
            </a:r>
            <a:r>
              <a:rPr lang="en-US" sz="4000" b="0" smtClean="0"/>
              <a:t>b. Places moved = exponent.</a:t>
            </a:r>
          </a:p>
          <a:p>
            <a:pPr marL="1219200" lvl="1" indent="-6477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3600" smtClean="0"/>
              <a:t>	</a:t>
            </a:r>
            <a:r>
              <a:rPr lang="en-US" sz="4000" smtClean="0"/>
              <a:t>Large # (&gt;1) </a:t>
            </a:r>
            <a:r>
              <a:rPr lang="en-US" sz="4000" smtClean="0">
                <a:sym typeface="Symbol" pitchFamily="18" charset="2"/>
              </a:rPr>
              <a:t> </a:t>
            </a:r>
            <a:r>
              <a:rPr lang="en-US" sz="4000" smtClean="0">
                <a:solidFill>
                  <a:srgbClr val="FFFF00"/>
                </a:solidFill>
                <a:sym typeface="Symbol" pitchFamily="18" charset="2"/>
              </a:rPr>
              <a:t>positive</a:t>
            </a:r>
            <a:r>
              <a:rPr lang="en-US" sz="4000" smtClean="0">
                <a:sym typeface="Symbol" pitchFamily="18" charset="2"/>
              </a:rPr>
              <a:t> exponent</a:t>
            </a:r>
            <a:r>
              <a:rPr lang="en-US" sz="3600" smtClean="0">
                <a:sym typeface="Symbol" pitchFamily="18" charset="2"/>
              </a:rPr>
              <a:t/>
            </a:r>
            <a:br>
              <a:rPr lang="en-US" sz="3600" smtClean="0">
                <a:sym typeface="Symbol" pitchFamily="18" charset="2"/>
              </a:rPr>
            </a:br>
            <a:endParaRPr lang="en-US" sz="3600" smtClean="0">
              <a:sym typeface="Symbol" pitchFamily="18" charset="2"/>
            </a:endParaRPr>
          </a:p>
          <a:p>
            <a:pPr marL="1219200" lvl="1" indent="-6477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3600" smtClean="0">
                <a:sym typeface="Symbol" pitchFamily="18" charset="2"/>
              </a:rPr>
              <a:t>	</a:t>
            </a:r>
            <a:r>
              <a:rPr lang="en-US" sz="4000" smtClean="0">
                <a:sym typeface="Symbol" pitchFamily="18" charset="2"/>
              </a:rPr>
              <a:t>Small # (&lt;1)  </a:t>
            </a:r>
            <a:r>
              <a:rPr lang="en-US" sz="4000" smtClean="0">
                <a:solidFill>
                  <a:srgbClr val="FFFF00"/>
                </a:solidFill>
                <a:sym typeface="Symbol" pitchFamily="18" charset="2"/>
              </a:rPr>
              <a:t>negative</a:t>
            </a:r>
            <a:r>
              <a:rPr lang="en-US" sz="4000" smtClean="0">
                <a:sym typeface="Symbol" pitchFamily="18" charset="2"/>
              </a:rPr>
              <a:t> exponent</a:t>
            </a:r>
          </a:p>
        </p:txBody>
      </p:sp>
      <p:sp>
        <p:nvSpPr>
          <p:cNvPr id="111620" name="AutoShape 4"/>
          <p:cNvSpPr>
            <a:spLocks noChangeArrowheads="1"/>
          </p:cNvSpPr>
          <p:nvPr/>
        </p:nvSpPr>
        <p:spPr bwMode="auto">
          <a:xfrm>
            <a:off x="1231900" y="311150"/>
            <a:ext cx="6615113" cy="822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0" lang="en-US" sz="4000" b="1">
                <a:solidFill>
                  <a:schemeClr val="bg2"/>
                </a:solidFill>
                <a:latin typeface="Arial" charset="0"/>
              </a:rPr>
              <a:t>65,000 kg </a:t>
            </a:r>
            <a:r>
              <a:rPr kumimoji="0" lang="en-US" sz="4000" b="1">
                <a:solidFill>
                  <a:schemeClr val="bg2"/>
                </a:solidFill>
                <a:latin typeface="Arial" charset="0"/>
                <a:sym typeface="Symbol" pitchFamily="18" charset="2"/>
              </a:rPr>
              <a:t> </a:t>
            </a:r>
            <a:r>
              <a:rPr kumimoji="0" lang="en-US" sz="4000" b="1">
                <a:solidFill>
                  <a:schemeClr val="bg2"/>
                </a:solidFill>
                <a:latin typeface="Arial" charset="0"/>
              </a:rPr>
              <a:t>6.5 × 10</a:t>
            </a:r>
            <a:r>
              <a:rPr kumimoji="0" lang="en-US" sz="4000" b="1" baseline="30000">
                <a:solidFill>
                  <a:schemeClr val="bg2"/>
                </a:solidFill>
                <a:latin typeface="Arial" charset="0"/>
              </a:rPr>
              <a:t>4</a:t>
            </a:r>
            <a:r>
              <a:rPr kumimoji="0" lang="en-US" sz="4000" b="1">
                <a:solidFill>
                  <a:schemeClr val="bg2"/>
                </a:solidFill>
                <a:latin typeface="Arial" charset="0"/>
              </a:rPr>
              <a:t>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8763" y="1427163"/>
            <a:ext cx="4491037" cy="4260850"/>
          </a:xfrm>
        </p:spPr>
        <p:txBody>
          <a:bodyPr/>
          <a:lstStyle/>
          <a:p>
            <a:pPr>
              <a:lnSpc>
                <a:spcPct val="140000"/>
              </a:lnSpc>
              <a:buFont typeface="Wingdings" pitchFamily="2" charset="2"/>
              <a:buNone/>
              <a:tabLst>
                <a:tab pos="965200" algn="l"/>
              </a:tabLst>
            </a:pPr>
            <a:r>
              <a:rPr lang="en-US" sz="4200" b="0" smtClean="0"/>
              <a:t>a. 	2,400,000 </a:t>
            </a:r>
            <a:r>
              <a:rPr lang="en-US" sz="4200" b="0" smtClean="0">
                <a:sym typeface="Symbol" pitchFamily="18" charset="2"/>
              </a:rPr>
              <a:t>g</a:t>
            </a:r>
            <a:endParaRPr lang="en-US" sz="4200" b="0" smtClean="0"/>
          </a:p>
          <a:p>
            <a:pPr>
              <a:lnSpc>
                <a:spcPct val="140000"/>
              </a:lnSpc>
              <a:buFont typeface="Wingdings" pitchFamily="2" charset="2"/>
              <a:buNone/>
              <a:tabLst>
                <a:tab pos="965200" algn="l"/>
              </a:tabLst>
            </a:pPr>
            <a:r>
              <a:rPr lang="en-US" sz="4200" b="0" smtClean="0"/>
              <a:t>b. 	0.00256 kg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  <a:tabLst>
                <a:tab pos="965200" algn="l"/>
              </a:tabLst>
            </a:pPr>
            <a:r>
              <a:rPr lang="en-US" sz="4200" b="0" smtClean="0"/>
              <a:t>c.		7 </a:t>
            </a:r>
            <a:r>
              <a:rPr lang="en-US" sz="4200" b="0" smtClean="0">
                <a:sym typeface="Symbol" pitchFamily="18" charset="2"/>
              </a:rPr>
              <a:t> 10</a:t>
            </a:r>
            <a:r>
              <a:rPr lang="en-US" sz="4200" b="0" baseline="30000" smtClean="0">
                <a:sym typeface="Symbol" pitchFamily="18" charset="2"/>
              </a:rPr>
              <a:t>-5</a:t>
            </a:r>
            <a:r>
              <a:rPr lang="en-US" sz="4200" b="0" smtClean="0">
                <a:sym typeface="Symbol" pitchFamily="18" charset="2"/>
              </a:rPr>
              <a:t> km</a:t>
            </a:r>
            <a:endParaRPr lang="en-US" sz="4200" b="0" smtClean="0"/>
          </a:p>
          <a:p>
            <a:pPr>
              <a:lnSpc>
                <a:spcPct val="140000"/>
              </a:lnSpc>
              <a:buFont typeface="Wingdings" pitchFamily="2" charset="2"/>
              <a:buNone/>
              <a:tabLst>
                <a:tab pos="965200" algn="l"/>
              </a:tabLst>
            </a:pPr>
            <a:r>
              <a:rPr lang="en-US" sz="4200" b="0" smtClean="0"/>
              <a:t>d. 	6.2 </a:t>
            </a:r>
            <a:r>
              <a:rPr lang="en-US" sz="4200" b="0" smtClean="0">
                <a:sym typeface="Symbol" pitchFamily="18" charset="2"/>
              </a:rPr>
              <a:t> 10</a:t>
            </a:r>
            <a:r>
              <a:rPr lang="en-US" sz="4200" b="0" baseline="30000" smtClean="0">
                <a:sym typeface="Symbol" pitchFamily="18" charset="2"/>
              </a:rPr>
              <a:t>4</a:t>
            </a:r>
            <a:r>
              <a:rPr lang="en-US" sz="4200" b="0" smtClean="0">
                <a:sym typeface="Symbol" pitchFamily="18" charset="2"/>
              </a:rPr>
              <a:t> mm</a:t>
            </a:r>
            <a:endParaRPr lang="en-US" sz="4200" b="0" baseline="30000" smtClean="0">
              <a:sym typeface="Symbol" pitchFamily="18" charset="2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0" y="441325"/>
            <a:ext cx="7175500" cy="7318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200" b="1">
                <a:latin typeface="Arial" charset="0"/>
              </a:rPr>
              <a:t>3. Practice Problems</a:t>
            </a: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5248275" y="1470025"/>
            <a:ext cx="3598863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200">
                <a:latin typeface="Arial" charset="0"/>
              </a:rPr>
              <a:t>2.4 </a:t>
            </a:r>
            <a:r>
              <a:rPr lang="en-US" sz="4200">
                <a:latin typeface="Arial" charset="0"/>
                <a:sym typeface="Symbol" pitchFamily="18" charset="2"/>
              </a:rPr>
              <a:t> 10</a:t>
            </a:r>
            <a:r>
              <a:rPr lang="en-US" sz="4200" baseline="30000">
                <a:latin typeface="Arial" charset="0"/>
                <a:sym typeface="Symbol" pitchFamily="18" charset="2"/>
              </a:rPr>
              <a:t>6</a:t>
            </a:r>
            <a:r>
              <a:rPr lang="en-US" sz="4200">
                <a:latin typeface="Arial" charset="0"/>
                <a:sym typeface="Symbol" pitchFamily="18" charset="2"/>
              </a:rPr>
              <a:t> g</a:t>
            </a: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5078413" y="2343150"/>
            <a:ext cx="3598862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200">
                <a:latin typeface="Arial" charset="0"/>
              </a:rPr>
              <a:t>2.56 </a:t>
            </a:r>
            <a:r>
              <a:rPr lang="en-US" sz="4200">
                <a:latin typeface="Arial" charset="0"/>
                <a:sym typeface="Symbol" pitchFamily="18" charset="2"/>
              </a:rPr>
              <a:t> 10</a:t>
            </a:r>
            <a:r>
              <a:rPr lang="en-US" sz="4200" baseline="30000">
                <a:latin typeface="Arial" charset="0"/>
                <a:sym typeface="Symbol" pitchFamily="18" charset="2"/>
              </a:rPr>
              <a:t>-3</a:t>
            </a:r>
            <a:r>
              <a:rPr lang="en-US" sz="4200">
                <a:latin typeface="Arial" charset="0"/>
                <a:sym typeface="Symbol" pitchFamily="18" charset="2"/>
              </a:rPr>
              <a:t> kg</a:t>
            </a:r>
            <a:endParaRPr lang="en-US" sz="4200" baseline="30000">
              <a:latin typeface="Arial" charset="0"/>
              <a:sym typeface="Symbol" pitchFamily="18" charset="2"/>
            </a:endParaRP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4981575" y="3433763"/>
            <a:ext cx="35988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200">
                <a:latin typeface="Arial" charset="0"/>
              </a:rPr>
              <a:t>0.00007 km</a:t>
            </a: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4976813" y="4516438"/>
            <a:ext cx="3821112" cy="1077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200">
                <a:latin typeface="Arial" charset="0"/>
              </a:rPr>
              <a:t>62,000 mm</a:t>
            </a:r>
            <a:endParaRPr lang="en-US" sz="42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utoUpdateAnimBg="0"/>
      <p:bldP spid="112646" grpId="0" autoUpdateAnimBg="0"/>
      <p:bldP spid="112647" grpId="0" autoUpdateAnimBg="0"/>
      <p:bldP spid="112648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475" y="447675"/>
            <a:ext cx="8534400" cy="8016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4. Calculating with Sci. Notation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0" y="1489075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 algn="ctr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000">
                <a:latin typeface="Arial" charset="0"/>
              </a:rPr>
              <a:t>#1.    (5.44 × 10</a:t>
            </a:r>
            <a:r>
              <a:rPr lang="en-US" sz="4000" baseline="30000">
                <a:latin typeface="Arial" charset="0"/>
              </a:rPr>
              <a:t>7</a:t>
            </a:r>
            <a:r>
              <a:rPr lang="en-US" sz="4000">
                <a:latin typeface="Arial" charset="0"/>
              </a:rPr>
              <a:t> g) ÷ (8.1 × 10</a:t>
            </a:r>
            <a:r>
              <a:rPr lang="en-US" sz="4000" baseline="30000">
                <a:latin typeface="Arial" charset="0"/>
              </a:rPr>
              <a:t>4</a:t>
            </a:r>
            <a:r>
              <a:rPr lang="en-US" sz="4000">
                <a:latin typeface="Arial" charset="0"/>
              </a:rPr>
              <a:t> mol) =</a:t>
            </a:r>
            <a:endParaRPr lang="en-US" sz="4000" baseline="30000">
              <a:latin typeface="Arial" charset="0"/>
              <a:sym typeface="Symbol" pitchFamily="18" charset="2"/>
            </a:endParaRP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376238" y="4325938"/>
            <a:ext cx="9953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000"/>
              <a:t>5.44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493838" y="4152900"/>
            <a:ext cx="963612" cy="1127125"/>
            <a:chOff x="757" y="2089"/>
            <a:chExt cx="607" cy="710"/>
          </a:xfrm>
        </p:grpSpPr>
        <p:sp>
          <p:nvSpPr>
            <p:cNvPr id="113671" name="Rectangle 7"/>
            <p:cNvSpPr>
              <a:spLocks noChangeArrowheads="1"/>
            </p:cNvSpPr>
            <p:nvPr/>
          </p:nvSpPr>
          <p:spPr bwMode="auto">
            <a:xfrm>
              <a:off x="757" y="2089"/>
              <a:ext cx="606" cy="291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n-US" sz="3200" b="1">
                  <a:solidFill>
                    <a:schemeClr val="bg2"/>
                  </a:solidFill>
                </a:rPr>
                <a:t>2nd</a:t>
              </a:r>
            </a:p>
          </p:txBody>
        </p:sp>
        <p:sp>
          <p:nvSpPr>
            <p:cNvPr id="113672" name="Rectangle 8"/>
            <p:cNvSpPr>
              <a:spLocks noChangeArrowheads="1"/>
            </p:cNvSpPr>
            <p:nvPr/>
          </p:nvSpPr>
          <p:spPr bwMode="auto">
            <a:xfrm>
              <a:off x="758" y="2508"/>
              <a:ext cx="606" cy="291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n-US" sz="3200" b="1">
                  <a:solidFill>
                    <a:schemeClr val="bg2"/>
                  </a:solidFill>
                </a:rPr>
                <a:t>EE</a:t>
              </a:r>
            </a:p>
          </p:txBody>
        </p:sp>
      </p:grpSp>
      <p:sp>
        <p:nvSpPr>
          <p:cNvPr id="113673" name="Rectangle 9"/>
          <p:cNvSpPr>
            <a:spLocks noChangeArrowheads="1"/>
          </p:cNvSpPr>
          <p:nvPr/>
        </p:nvSpPr>
        <p:spPr bwMode="auto">
          <a:xfrm>
            <a:off x="3397250" y="4484688"/>
            <a:ext cx="962025" cy="46196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0" lang="en-US" sz="3200" b="1">
                <a:solidFill>
                  <a:schemeClr val="bg2"/>
                </a:solidFill>
              </a:rPr>
              <a:t>÷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576888" y="4152900"/>
            <a:ext cx="963612" cy="1127125"/>
            <a:chOff x="3044" y="2158"/>
            <a:chExt cx="607" cy="710"/>
          </a:xfrm>
        </p:grpSpPr>
        <p:sp>
          <p:nvSpPr>
            <p:cNvPr id="113675" name="Rectangle 11"/>
            <p:cNvSpPr>
              <a:spLocks noChangeArrowheads="1"/>
            </p:cNvSpPr>
            <p:nvPr/>
          </p:nvSpPr>
          <p:spPr bwMode="auto">
            <a:xfrm>
              <a:off x="3044" y="2158"/>
              <a:ext cx="606" cy="291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n-US" sz="3200" b="1">
                  <a:solidFill>
                    <a:schemeClr val="bg2"/>
                  </a:solidFill>
                </a:rPr>
                <a:t>2nd</a:t>
              </a:r>
            </a:p>
          </p:txBody>
        </p:sp>
        <p:sp>
          <p:nvSpPr>
            <p:cNvPr id="113676" name="Rectangle 12"/>
            <p:cNvSpPr>
              <a:spLocks noChangeArrowheads="1"/>
            </p:cNvSpPr>
            <p:nvPr/>
          </p:nvSpPr>
          <p:spPr bwMode="auto">
            <a:xfrm>
              <a:off x="3045" y="2577"/>
              <a:ext cx="606" cy="291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n-US" sz="3200" b="1">
                  <a:solidFill>
                    <a:schemeClr val="bg2"/>
                  </a:solidFill>
                </a:rPr>
                <a:t>EE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7481888" y="4160838"/>
            <a:ext cx="963612" cy="1112837"/>
            <a:chOff x="4660" y="2046"/>
            <a:chExt cx="607" cy="701"/>
          </a:xfrm>
        </p:grpSpPr>
        <p:sp>
          <p:nvSpPr>
            <p:cNvPr id="113678" name="Rectangle 14"/>
            <p:cNvSpPr>
              <a:spLocks noChangeArrowheads="1"/>
            </p:cNvSpPr>
            <p:nvPr/>
          </p:nvSpPr>
          <p:spPr bwMode="auto">
            <a:xfrm>
              <a:off x="4661" y="2456"/>
              <a:ext cx="606" cy="291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n-US" sz="2600" b="1">
                  <a:solidFill>
                    <a:schemeClr val="bg2"/>
                  </a:solidFill>
                </a:rPr>
                <a:t>ENTER</a:t>
              </a:r>
              <a:endParaRPr kumimoji="0" lang="en-US" sz="3200" b="1">
                <a:solidFill>
                  <a:schemeClr val="bg2"/>
                </a:solidFill>
              </a:endParaRPr>
            </a:p>
          </p:txBody>
        </p:sp>
        <p:sp>
          <p:nvSpPr>
            <p:cNvPr id="113679" name="Rectangle 15"/>
            <p:cNvSpPr>
              <a:spLocks noChangeArrowheads="1"/>
            </p:cNvSpPr>
            <p:nvPr/>
          </p:nvSpPr>
          <p:spPr bwMode="auto">
            <a:xfrm>
              <a:off x="4660" y="2046"/>
              <a:ext cx="606" cy="291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kumimoji="0" lang="en-US" sz="2600" b="1">
                <a:solidFill>
                  <a:schemeClr val="bg2"/>
                </a:solidFill>
              </a:endParaRPr>
            </a:p>
          </p:txBody>
        </p:sp>
      </p:grpSp>
      <p:sp>
        <p:nvSpPr>
          <p:cNvPr id="113680" name="Text Box 16"/>
          <p:cNvSpPr txBox="1">
            <a:spLocks noChangeArrowheads="1"/>
          </p:cNvSpPr>
          <p:nvPr/>
        </p:nvSpPr>
        <p:spPr bwMode="auto">
          <a:xfrm>
            <a:off x="2743200" y="4325938"/>
            <a:ext cx="4159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000"/>
              <a:t>7</a:t>
            </a:r>
          </a:p>
        </p:txBody>
      </p:sp>
      <p:sp>
        <p:nvSpPr>
          <p:cNvPr id="113681" name="Text Box 17"/>
          <p:cNvSpPr txBox="1">
            <a:spLocks noChangeArrowheads="1"/>
          </p:cNvSpPr>
          <p:nvPr/>
        </p:nvSpPr>
        <p:spPr bwMode="auto">
          <a:xfrm>
            <a:off x="4645025" y="4325938"/>
            <a:ext cx="763588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000"/>
              <a:t>8.1</a:t>
            </a:r>
          </a:p>
        </p:txBody>
      </p:sp>
      <p:sp>
        <p:nvSpPr>
          <p:cNvPr id="113682" name="Text Box 18"/>
          <p:cNvSpPr txBox="1">
            <a:spLocks noChangeArrowheads="1"/>
          </p:cNvSpPr>
          <p:nvPr/>
        </p:nvSpPr>
        <p:spPr bwMode="auto">
          <a:xfrm>
            <a:off x="6826250" y="4327525"/>
            <a:ext cx="4159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000"/>
              <a:t>4</a:t>
            </a:r>
          </a:p>
        </p:txBody>
      </p:sp>
      <p:sp>
        <p:nvSpPr>
          <p:cNvPr id="113683" name="Text Box 19"/>
          <p:cNvSpPr txBox="1">
            <a:spLocks noChangeArrowheads="1"/>
          </p:cNvSpPr>
          <p:nvPr/>
        </p:nvSpPr>
        <p:spPr bwMode="auto">
          <a:xfrm>
            <a:off x="169863" y="5511800"/>
            <a:ext cx="3589337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000">
                <a:latin typeface="Arial" charset="0"/>
              </a:rPr>
              <a:t>= 671.6049383</a:t>
            </a:r>
          </a:p>
        </p:txBody>
      </p:sp>
      <p:sp>
        <p:nvSpPr>
          <p:cNvPr id="113684" name="Text Box 20"/>
          <p:cNvSpPr txBox="1">
            <a:spLocks noChangeArrowheads="1"/>
          </p:cNvSpPr>
          <p:nvPr/>
        </p:nvSpPr>
        <p:spPr bwMode="auto">
          <a:xfrm>
            <a:off x="3736975" y="5526088"/>
            <a:ext cx="2995613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000">
                <a:latin typeface="Arial" charset="0"/>
              </a:rPr>
              <a:t>=  670 g/mol</a:t>
            </a:r>
          </a:p>
        </p:txBody>
      </p:sp>
      <p:sp>
        <p:nvSpPr>
          <p:cNvPr id="113685" name="Text Box 21"/>
          <p:cNvSpPr txBox="1">
            <a:spLocks noChangeArrowheads="1"/>
          </p:cNvSpPr>
          <p:nvPr/>
        </p:nvSpPr>
        <p:spPr bwMode="auto">
          <a:xfrm>
            <a:off x="5097463" y="6156325"/>
            <a:ext cx="4046537" cy="701675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kumimoji="0" lang="en-US" sz="3400">
                <a:latin typeface="Arial" charset="0"/>
              </a:rPr>
              <a:t>= </a:t>
            </a:r>
            <a:r>
              <a:rPr kumimoji="0" lang="en-US" sz="4000">
                <a:latin typeface="Arial" charset="0"/>
              </a:rPr>
              <a:t>6.7 × 10</a:t>
            </a:r>
            <a:r>
              <a:rPr kumimoji="0" lang="en-US" sz="4000" baseline="30000">
                <a:latin typeface="Arial" charset="0"/>
              </a:rPr>
              <a:t>2</a:t>
            </a:r>
            <a:r>
              <a:rPr kumimoji="0" lang="en-US" sz="4000">
                <a:latin typeface="Arial" charset="0"/>
              </a:rPr>
              <a:t> g/mol</a:t>
            </a:r>
          </a:p>
        </p:txBody>
      </p:sp>
      <p:sp>
        <p:nvSpPr>
          <p:cNvPr id="113686" name="Text Box 22"/>
          <p:cNvSpPr txBox="1">
            <a:spLocks noChangeArrowheads="1"/>
          </p:cNvSpPr>
          <p:nvPr/>
        </p:nvSpPr>
        <p:spPr bwMode="auto">
          <a:xfrm>
            <a:off x="349250" y="2659063"/>
            <a:ext cx="5437188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000">
                <a:latin typeface="Arial" charset="0"/>
              </a:rPr>
              <a:t>Type in your calculator: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3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/>
      <p:bldP spid="113669" grpId="0" autoUpdateAnimBg="0"/>
      <p:bldP spid="113673" grpId="0" animBg="1" autoUpdateAnimBg="0"/>
      <p:bldP spid="113680" grpId="0" autoUpdateAnimBg="0"/>
      <p:bldP spid="113681" grpId="0" autoUpdateAnimBg="0"/>
      <p:bldP spid="113682" grpId="0" autoUpdateAnimBg="0"/>
      <p:bldP spid="113683" grpId="0" autoUpdateAnimBg="0"/>
      <p:bldP spid="113684" grpId="0" autoUpdateAnimBg="0"/>
      <p:bldP spid="113685" grpId="0" animBg="1" autoUpdateAnimBg="0"/>
      <p:bldP spid="11368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8392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b="0" smtClean="0"/>
              <a:t>#2.</a:t>
            </a:r>
            <a:r>
              <a:rPr lang="en-US" sz="4000" smtClean="0"/>
              <a:t> (8.28 X 10</a:t>
            </a:r>
            <a:r>
              <a:rPr lang="en-US" sz="4000" baseline="30000" smtClean="0"/>
              <a:t>5</a:t>
            </a:r>
            <a:r>
              <a:rPr lang="en-US" sz="4000" smtClean="0"/>
              <a:t>mol)(5.25 X 10</a:t>
            </a:r>
            <a:r>
              <a:rPr lang="en-US" sz="4000" baseline="30000" smtClean="0"/>
              <a:t>7</a:t>
            </a:r>
            <a:r>
              <a:rPr lang="en-US" sz="4000" smtClean="0"/>
              <a:t>mol) =</a:t>
            </a:r>
          </a:p>
          <a:p>
            <a:pPr>
              <a:buFont typeface="Wingdings" pitchFamily="2" charset="2"/>
              <a:buNone/>
            </a:pPr>
            <a:endParaRPr lang="en-US" sz="4000" smtClean="0"/>
          </a:p>
          <a:p>
            <a:pPr>
              <a:buFont typeface="Wingdings" pitchFamily="2" charset="2"/>
              <a:buNone/>
            </a:pPr>
            <a:r>
              <a:rPr lang="en-US" sz="4000" smtClean="0"/>
              <a:t> </a:t>
            </a: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268288" y="2314575"/>
            <a:ext cx="5437187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000">
                <a:latin typeface="Arial" charset="0"/>
              </a:rPr>
              <a:t>Type in your calculator: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376238" y="3857625"/>
            <a:ext cx="9953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000"/>
              <a:t>8.28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35113" y="3543300"/>
            <a:ext cx="963612" cy="1127125"/>
            <a:chOff x="757" y="2089"/>
            <a:chExt cx="607" cy="710"/>
          </a:xfrm>
        </p:grpSpPr>
        <p:sp>
          <p:nvSpPr>
            <p:cNvPr id="119815" name="Rectangle 7"/>
            <p:cNvSpPr>
              <a:spLocks noChangeArrowheads="1"/>
            </p:cNvSpPr>
            <p:nvPr/>
          </p:nvSpPr>
          <p:spPr bwMode="auto">
            <a:xfrm>
              <a:off x="757" y="2089"/>
              <a:ext cx="606" cy="291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n-US" sz="3200" b="1">
                  <a:solidFill>
                    <a:schemeClr val="bg2"/>
                  </a:solidFill>
                </a:rPr>
                <a:t>2nd</a:t>
              </a:r>
            </a:p>
          </p:txBody>
        </p:sp>
        <p:sp>
          <p:nvSpPr>
            <p:cNvPr id="119816" name="Rectangle 8"/>
            <p:cNvSpPr>
              <a:spLocks noChangeArrowheads="1"/>
            </p:cNvSpPr>
            <p:nvPr/>
          </p:nvSpPr>
          <p:spPr bwMode="auto">
            <a:xfrm>
              <a:off x="758" y="2508"/>
              <a:ext cx="606" cy="291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n-US" sz="3200" b="1">
                  <a:solidFill>
                    <a:schemeClr val="bg2"/>
                  </a:solidFill>
                </a:rPr>
                <a:t>EE</a:t>
              </a:r>
            </a:p>
          </p:txBody>
        </p:sp>
      </p:grpSp>
      <p:sp>
        <p:nvSpPr>
          <p:cNvPr id="119817" name="Rectangle 9"/>
          <p:cNvSpPr>
            <a:spLocks noChangeArrowheads="1"/>
          </p:cNvSpPr>
          <p:nvPr/>
        </p:nvSpPr>
        <p:spPr bwMode="auto">
          <a:xfrm>
            <a:off x="3743325" y="3914775"/>
            <a:ext cx="962025" cy="46196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0" lang="en-US" sz="3200" b="1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2844800" y="3857625"/>
            <a:ext cx="4159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000"/>
              <a:t>5</a:t>
            </a: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4949825" y="3857625"/>
            <a:ext cx="995363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000"/>
              <a:t>5.25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003925" y="3603625"/>
            <a:ext cx="963613" cy="1127125"/>
            <a:chOff x="3044" y="2158"/>
            <a:chExt cx="607" cy="710"/>
          </a:xfrm>
        </p:grpSpPr>
        <p:sp>
          <p:nvSpPr>
            <p:cNvPr id="119821" name="Rectangle 13"/>
            <p:cNvSpPr>
              <a:spLocks noChangeArrowheads="1"/>
            </p:cNvSpPr>
            <p:nvPr/>
          </p:nvSpPr>
          <p:spPr bwMode="auto">
            <a:xfrm>
              <a:off x="3044" y="2158"/>
              <a:ext cx="606" cy="291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n-US" sz="3200" b="1">
                  <a:solidFill>
                    <a:schemeClr val="bg2"/>
                  </a:solidFill>
                </a:rPr>
                <a:t>2nd</a:t>
              </a:r>
            </a:p>
          </p:txBody>
        </p:sp>
        <p:sp>
          <p:nvSpPr>
            <p:cNvPr id="119822" name="Rectangle 14"/>
            <p:cNvSpPr>
              <a:spLocks noChangeArrowheads="1"/>
            </p:cNvSpPr>
            <p:nvPr/>
          </p:nvSpPr>
          <p:spPr bwMode="auto">
            <a:xfrm>
              <a:off x="3045" y="2577"/>
              <a:ext cx="606" cy="291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n-US" sz="3200" b="1">
                  <a:solidFill>
                    <a:schemeClr val="bg2"/>
                  </a:solidFill>
                </a:rPr>
                <a:t>EE</a:t>
              </a:r>
            </a:p>
          </p:txBody>
        </p:sp>
      </p:grpSp>
      <p:sp>
        <p:nvSpPr>
          <p:cNvPr id="119823" name="Text Box 15"/>
          <p:cNvSpPr txBox="1">
            <a:spLocks noChangeArrowheads="1"/>
          </p:cNvSpPr>
          <p:nvPr/>
        </p:nvSpPr>
        <p:spPr bwMode="auto">
          <a:xfrm>
            <a:off x="7212013" y="3838575"/>
            <a:ext cx="4159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000"/>
              <a:t>7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7767638" y="3654425"/>
            <a:ext cx="963612" cy="1112838"/>
            <a:chOff x="4660" y="2046"/>
            <a:chExt cx="607" cy="701"/>
          </a:xfrm>
        </p:grpSpPr>
        <p:sp>
          <p:nvSpPr>
            <p:cNvPr id="119825" name="Rectangle 17"/>
            <p:cNvSpPr>
              <a:spLocks noChangeArrowheads="1"/>
            </p:cNvSpPr>
            <p:nvPr/>
          </p:nvSpPr>
          <p:spPr bwMode="auto">
            <a:xfrm>
              <a:off x="4661" y="2456"/>
              <a:ext cx="606" cy="291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n-US" sz="2600" b="1">
                  <a:solidFill>
                    <a:schemeClr val="bg2"/>
                  </a:solidFill>
                </a:rPr>
                <a:t>ENTER</a:t>
              </a:r>
              <a:endParaRPr kumimoji="0" lang="en-US" sz="3200" b="1">
                <a:solidFill>
                  <a:schemeClr val="bg2"/>
                </a:solidFill>
              </a:endParaRPr>
            </a:p>
          </p:txBody>
        </p:sp>
        <p:sp>
          <p:nvSpPr>
            <p:cNvPr id="119826" name="Rectangle 18"/>
            <p:cNvSpPr>
              <a:spLocks noChangeArrowheads="1"/>
            </p:cNvSpPr>
            <p:nvPr/>
          </p:nvSpPr>
          <p:spPr bwMode="auto">
            <a:xfrm>
              <a:off x="4660" y="2046"/>
              <a:ext cx="606" cy="291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kumimoji="0" lang="en-US" sz="2600" b="1">
                <a:solidFill>
                  <a:schemeClr val="bg2"/>
                </a:solidFill>
              </a:endParaRPr>
            </a:p>
          </p:txBody>
        </p:sp>
      </p:grpSp>
      <p:sp>
        <p:nvSpPr>
          <p:cNvPr id="119827" name="Text Box 19"/>
          <p:cNvSpPr txBox="1">
            <a:spLocks noChangeArrowheads="1"/>
          </p:cNvSpPr>
          <p:nvPr/>
        </p:nvSpPr>
        <p:spPr bwMode="auto">
          <a:xfrm>
            <a:off x="352425" y="5349875"/>
            <a:ext cx="457835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000">
                <a:latin typeface="Arial" charset="0"/>
              </a:rPr>
              <a:t>= 43470000000000</a:t>
            </a:r>
          </a:p>
        </p:txBody>
      </p:sp>
      <p:sp>
        <p:nvSpPr>
          <p:cNvPr id="119828" name="Text Box 20"/>
          <p:cNvSpPr txBox="1">
            <a:spLocks noChangeArrowheads="1"/>
          </p:cNvSpPr>
          <p:nvPr/>
        </p:nvSpPr>
        <p:spPr bwMode="auto">
          <a:xfrm>
            <a:off x="0" y="6156325"/>
            <a:ext cx="5538788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en-US" sz="4000">
                <a:latin typeface="Arial" charset="0"/>
              </a:rPr>
              <a:t>=  435000000000 g/mol</a:t>
            </a:r>
          </a:p>
        </p:txBody>
      </p:sp>
      <p:sp>
        <p:nvSpPr>
          <p:cNvPr id="119829" name="Text Box 21"/>
          <p:cNvSpPr txBox="1">
            <a:spLocks noChangeArrowheads="1"/>
          </p:cNvSpPr>
          <p:nvPr/>
        </p:nvSpPr>
        <p:spPr bwMode="auto">
          <a:xfrm>
            <a:off x="5013325" y="6156325"/>
            <a:ext cx="4130675" cy="701675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kumimoji="0" lang="en-US" sz="3400">
                <a:latin typeface="Arial" charset="0"/>
              </a:rPr>
              <a:t>= </a:t>
            </a:r>
            <a:r>
              <a:rPr kumimoji="0" lang="en-US" sz="4000">
                <a:latin typeface="Arial" charset="0"/>
              </a:rPr>
              <a:t>4.35 × 10</a:t>
            </a:r>
            <a:r>
              <a:rPr kumimoji="0" lang="en-US" sz="4000" baseline="30000">
                <a:latin typeface="Arial" charset="0"/>
              </a:rPr>
              <a:t>13</a:t>
            </a:r>
            <a:r>
              <a:rPr kumimoji="0" lang="en-US" sz="4000">
                <a:latin typeface="Arial" charset="0"/>
              </a:rPr>
              <a:t>mol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9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9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19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19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  <p:bldP spid="119812" grpId="0" autoUpdateAnimBg="0"/>
      <p:bldP spid="119813" grpId="0" autoUpdateAnimBg="0"/>
      <p:bldP spid="119817" grpId="0" animBg="1" autoUpdateAnimBg="0"/>
      <p:bldP spid="119818" grpId="0" autoUpdateAnimBg="0"/>
      <p:bldP spid="119819" grpId="0" autoUpdateAnimBg="0"/>
      <p:bldP spid="119823" grpId="0" autoUpdateAnimBg="0"/>
      <p:bldP spid="119827" grpId="0" autoUpdateAnimBg="0"/>
      <p:bldP spid="119828" grpId="0" autoUpdateAnimBg="0"/>
      <p:bldP spid="11982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A. Number vs. Quantity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762000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sz="4000" smtClean="0"/>
              <a:t>Quantity </a:t>
            </a:r>
            <a:r>
              <a:rPr lang="en-US" sz="4000" b="0" smtClean="0"/>
              <a:t>- number + unit</a:t>
            </a:r>
            <a:endParaRPr lang="en-US" sz="4000" smtClean="0"/>
          </a:p>
        </p:txBody>
      </p:sp>
      <p:pic>
        <p:nvPicPr>
          <p:cNvPr id="48132" name="Picture 4" descr="speedometer"/>
          <p:cNvPicPr>
            <a:picLocks noChangeAspect="1" noChangeArrowheads="1"/>
          </p:cNvPicPr>
          <p:nvPr/>
        </p:nvPicPr>
        <p:blipFill>
          <a:blip r:embed="rId2" cstate="print">
            <a:lum bright="48000" contrast="66000"/>
          </a:blip>
          <a:srcRect/>
          <a:stretch>
            <a:fillRect/>
          </a:stretch>
        </p:blipFill>
        <p:spPr bwMode="auto">
          <a:xfrm>
            <a:off x="1409700" y="2084388"/>
            <a:ext cx="6286500" cy="416401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200025" y="5495925"/>
            <a:ext cx="8520113" cy="94615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 algn="ctr">
              <a:spcBef>
                <a:spcPct val="7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400" b="1">
                <a:solidFill>
                  <a:schemeClr val="tx2"/>
                </a:solidFill>
                <a:latin typeface="Arial" charset="0"/>
              </a:rPr>
              <a:t>UNITS MATTER!!</a:t>
            </a:r>
            <a:endParaRPr lang="en-US" sz="44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B. Percent Error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63675"/>
            <a:ext cx="9144000" cy="1270000"/>
          </a:xfrm>
        </p:spPr>
        <p:txBody>
          <a:bodyPr/>
          <a:lstStyle/>
          <a:p>
            <a:r>
              <a:rPr lang="en-US" sz="4400" b="0" smtClean="0"/>
              <a:t>Indicates accuracy of a measurement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3311525"/>
            <a:ext cx="9144000" cy="1436688"/>
            <a:chOff x="0" y="1541"/>
            <a:chExt cx="5760" cy="905"/>
          </a:xfrm>
        </p:grpSpPr>
        <p:sp>
          <p:nvSpPr>
            <p:cNvPr id="1036" name="AutoShape 5"/>
            <p:cNvSpPr>
              <a:spLocks noChangeArrowheads="1"/>
            </p:cNvSpPr>
            <p:nvPr/>
          </p:nvSpPr>
          <p:spPr bwMode="auto">
            <a:xfrm>
              <a:off x="0" y="1541"/>
              <a:ext cx="5760" cy="90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6" name="Object 6"/>
            <p:cNvGraphicFramePr>
              <a:graphicFrameLocks noChangeAspect="1"/>
            </p:cNvGraphicFramePr>
            <p:nvPr/>
          </p:nvGraphicFramePr>
          <p:xfrm>
            <a:off x="51" y="1580"/>
            <a:ext cx="5657" cy="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Equation" r:id="rId3" imgW="2882880" imgH="419040" progId="Equation.3">
                    <p:embed/>
                  </p:oleObj>
                </mc:Choice>
                <mc:Fallback>
                  <p:oleObj name="Equation" r:id="rId3" imgW="2882880" imgH="4190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" y="1580"/>
                          <a:ext cx="5657" cy="8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395413" y="3965575"/>
            <a:ext cx="2174875" cy="1919288"/>
            <a:chOff x="879" y="2498"/>
            <a:chExt cx="1370" cy="1209"/>
          </a:xfrm>
        </p:grpSpPr>
        <p:sp>
          <p:nvSpPr>
            <p:cNvPr id="1034" name="Line 8"/>
            <p:cNvSpPr>
              <a:spLocks noChangeShapeType="1"/>
            </p:cNvSpPr>
            <p:nvPr/>
          </p:nvSpPr>
          <p:spPr bwMode="auto">
            <a:xfrm flipV="1">
              <a:off x="1504" y="2498"/>
              <a:ext cx="501" cy="8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Text Box 9"/>
            <p:cNvSpPr txBox="1">
              <a:spLocks noChangeArrowheads="1"/>
            </p:cNvSpPr>
            <p:nvPr/>
          </p:nvSpPr>
          <p:spPr bwMode="auto">
            <a:xfrm>
              <a:off x="879" y="3323"/>
              <a:ext cx="1370" cy="38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kumimoji="0" lang="en-US" sz="3400">
                  <a:latin typeface="Arial" charset="0"/>
                </a:rPr>
                <a:t>your value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379916" y="4667250"/>
            <a:ext cx="2678114" cy="1951038"/>
            <a:chOff x="2759" y="2940"/>
            <a:chExt cx="1687" cy="1229"/>
          </a:xfrm>
        </p:grpSpPr>
        <p:sp>
          <p:nvSpPr>
            <p:cNvPr id="1032" name="Line 11"/>
            <p:cNvSpPr>
              <a:spLocks noChangeShapeType="1"/>
            </p:cNvSpPr>
            <p:nvPr/>
          </p:nvSpPr>
          <p:spPr bwMode="auto">
            <a:xfrm flipH="1" flipV="1">
              <a:off x="3193" y="2940"/>
              <a:ext cx="501" cy="8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Text Box 12"/>
            <p:cNvSpPr txBox="1">
              <a:spLocks noChangeArrowheads="1"/>
            </p:cNvSpPr>
            <p:nvPr/>
          </p:nvSpPr>
          <p:spPr bwMode="auto">
            <a:xfrm flipH="1">
              <a:off x="2759" y="3781"/>
              <a:ext cx="1687" cy="3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kumimoji="0" lang="en-US" sz="3400" dirty="0" smtClean="0">
                  <a:latin typeface="Arial" charset="0"/>
                </a:rPr>
                <a:t>Known </a:t>
              </a:r>
              <a:r>
                <a:rPr kumimoji="0" lang="en-US" sz="3400" dirty="0">
                  <a:latin typeface="Arial" charset="0"/>
                </a:rPr>
                <a:t>value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6363"/>
            <a:ext cx="9144000" cy="20208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kumimoji="0" lang="en-US" sz="3700" b="0" smtClean="0"/>
              <a:t>A student determines the density of a substance to be 1.40 g/mL.  Find the % error if the accepted value of the density is 1.36 g/mL.</a:t>
            </a:r>
            <a:r>
              <a:rPr kumimoji="0" lang="en-US" sz="2400" smtClean="0"/>
              <a:t> 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3311525"/>
            <a:ext cx="9144000" cy="14366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415925" y="3336925"/>
          <a:ext cx="8308975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2666880" imgH="444240" progId="Equation.3">
                  <p:embed/>
                </p:oleObj>
              </mc:Choice>
              <mc:Fallback>
                <p:oleObj name="Equation" r:id="rId3" imgW="266688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3336925"/>
                        <a:ext cx="8308975" cy="1379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90588" y="5172075"/>
            <a:ext cx="4514850" cy="890588"/>
            <a:chOff x="561" y="3258"/>
            <a:chExt cx="2844" cy="561"/>
          </a:xfrm>
        </p:grpSpPr>
        <p:sp>
          <p:nvSpPr>
            <p:cNvPr id="2054" name="Text Box 7"/>
            <p:cNvSpPr txBox="1">
              <a:spLocks noChangeArrowheads="1"/>
            </p:cNvSpPr>
            <p:nvPr/>
          </p:nvSpPr>
          <p:spPr bwMode="auto">
            <a:xfrm>
              <a:off x="631" y="3320"/>
              <a:ext cx="2774" cy="42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3800" b="1">
                  <a:latin typeface="Arial" charset="0"/>
                </a:rPr>
                <a:t> % error = 2.9 %</a:t>
              </a:r>
            </a:p>
          </p:txBody>
        </p:sp>
        <p:sp>
          <p:nvSpPr>
            <p:cNvPr id="2055" name="Rectangle 8"/>
            <p:cNvSpPr>
              <a:spLocks noChangeArrowheads="1"/>
            </p:cNvSpPr>
            <p:nvPr/>
          </p:nvSpPr>
          <p:spPr bwMode="auto">
            <a:xfrm>
              <a:off x="561" y="3258"/>
              <a:ext cx="2618" cy="561"/>
            </a:xfrm>
            <a:prstGeom prst="rect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B. SI Units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25908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800" b="1"/>
              <a:t>Quantity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381500" y="1600200"/>
            <a:ext cx="25908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 b="1"/>
              <a:t>Base Unit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992938" y="1600200"/>
            <a:ext cx="1690687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 b="1"/>
              <a:t>Abbrev.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33400" y="2362200"/>
            <a:ext cx="8077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520950" y="1600200"/>
            <a:ext cx="0" cy="48768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99275" y="1600200"/>
            <a:ext cx="0" cy="48768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33400" y="2514600"/>
            <a:ext cx="25908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800"/>
              <a:t>Length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33400" y="3352800"/>
            <a:ext cx="25908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800"/>
              <a:t>Mass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33400" y="4191000"/>
            <a:ext cx="25908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800"/>
              <a:t>Time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33400" y="4953000"/>
            <a:ext cx="25908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800"/>
              <a:t>Temp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4381500" y="2514600"/>
            <a:ext cx="25908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400"/>
              <a:t>meter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4381500" y="3352800"/>
            <a:ext cx="25908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400"/>
              <a:t>kilogram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4381500" y="4191000"/>
            <a:ext cx="25908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400"/>
              <a:t>second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4381500" y="4953000"/>
            <a:ext cx="25908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400"/>
              <a:t>Kelvin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6992938" y="2514600"/>
            <a:ext cx="1690687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400"/>
              <a:t>m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6992938" y="3352800"/>
            <a:ext cx="1690687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400"/>
              <a:t>kg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6992938" y="4191000"/>
            <a:ext cx="1690687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400"/>
              <a:t>s</a:t>
            </a: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6992938" y="4953000"/>
            <a:ext cx="1690687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400"/>
              <a:t>K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533400" y="5715000"/>
            <a:ext cx="25908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800"/>
              <a:t>Amount</a:t>
            </a: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4381500" y="5715000"/>
            <a:ext cx="25908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400"/>
              <a:t>mole</a:t>
            </a:r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6992938" y="5715000"/>
            <a:ext cx="1690687" cy="762000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400"/>
              <a:t>mol</a:t>
            </a: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4468813" y="1600200"/>
            <a:ext cx="0" cy="48768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2649538" y="1600200"/>
            <a:ext cx="1690687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 b="1"/>
              <a:t>Symbol</a:t>
            </a:r>
          </a:p>
        </p:txBody>
      </p:sp>
      <p:sp>
        <p:nvSpPr>
          <p:cNvPr id="49178" name="Text Box 26"/>
          <p:cNvSpPr txBox="1">
            <a:spLocks noChangeArrowheads="1"/>
          </p:cNvSpPr>
          <p:nvPr/>
        </p:nvSpPr>
        <p:spPr bwMode="auto">
          <a:xfrm>
            <a:off x="2649538" y="2514600"/>
            <a:ext cx="1690687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400" i="1">
                <a:latin typeface="Times New Roman" pitchFamily="18" charset="0"/>
              </a:rPr>
              <a:t>l</a:t>
            </a:r>
          </a:p>
        </p:txBody>
      </p: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2649538" y="3352800"/>
            <a:ext cx="1690687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400" i="1">
                <a:latin typeface="Times New Roman" pitchFamily="18" charset="0"/>
              </a:rPr>
              <a:t>m</a:t>
            </a:r>
          </a:p>
        </p:txBody>
      </p:sp>
      <p:sp>
        <p:nvSpPr>
          <p:cNvPr id="49180" name="Text Box 28"/>
          <p:cNvSpPr txBox="1">
            <a:spLocks noChangeArrowheads="1"/>
          </p:cNvSpPr>
          <p:nvPr/>
        </p:nvSpPr>
        <p:spPr bwMode="auto">
          <a:xfrm>
            <a:off x="2649538" y="4191000"/>
            <a:ext cx="1690687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400" i="1">
                <a:latin typeface="Times New Roman" pitchFamily="18" charset="0"/>
              </a:rPr>
              <a:t>t</a:t>
            </a:r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2649538" y="4953000"/>
            <a:ext cx="1690687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400" i="1">
                <a:latin typeface="Times New Roman" pitchFamily="18" charset="0"/>
              </a:rPr>
              <a:t>T</a:t>
            </a:r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2649538" y="5715000"/>
            <a:ext cx="1690687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400" i="1">
                <a:latin typeface="Times New Roman" pitchFamily="18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5" grpId="0" autoUpdateAnimBg="0"/>
      <p:bldP spid="49166" grpId="0" autoUpdateAnimBg="0"/>
      <p:bldP spid="49167" grpId="0" autoUpdateAnimBg="0"/>
      <p:bldP spid="49168" grpId="0" autoUpdateAnimBg="0"/>
      <p:bldP spid="49169" grpId="0" autoUpdateAnimBg="0"/>
      <p:bldP spid="49170" grpId="0" autoUpdateAnimBg="0"/>
      <p:bldP spid="49171" grpId="0" autoUpdateAnimBg="0"/>
      <p:bldP spid="49172" grpId="0" autoUpdateAnimBg="0"/>
      <p:bldP spid="49174" grpId="0" autoUpdateAnimBg="0"/>
      <p:bldP spid="49175" grpId="0" animBg="1" autoUpdateAnimBg="0"/>
      <p:bldP spid="49178" grpId="0" autoUpdateAnimBg="0"/>
      <p:bldP spid="49179" grpId="0" autoUpdateAnimBg="0"/>
      <p:bldP spid="49180" grpId="0" autoUpdateAnimBg="0"/>
      <p:bldP spid="49181" grpId="0" autoUpdateAnimBg="0"/>
      <p:bldP spid="4918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B. SI Units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384300" y="6145213"/>
            <a:ext cx="769938" cy="712787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384300" y="1906588"/>
            <a:ext cx="6581775" cy="519112"/>
            <a:chOff x="480" y="1409"/>
            <a:chExt cx="4146" cy="327"/>
          </a:xfrm>
        </p:grpSpPr>
        <p:sp>
          <p:nvSpPr>
            <p:cNvPr id="9259" name="Text Box 5"/>
            <p:cNvSpPr txBox="1">
              <a:spLocks noChangeArrowheads="1"/>
            </p:cNvSpPr>
            <p:nvPr/>
          </p:nvSpPr>
          <p:spPr bwMode="auto">
            <a:xfrm>
              <a:off x="480" y="1409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mega-</a:t>
              </a:r>
            </a:p>
          </p:txBody>
        </p:sp>
        <p:sp>
          <p:nvSpPr>
            <p:cNvPr id="9260" name="Text Box 6"/>
            <p:cNvSpPr txBox="1">
              <a:spLocks noChangeArrowheads="1"/>
            </p:cNvSpPr>
            <p:nvPr/>
          </p:nvSpPr>
          <p:spPr bwMode="auto">
            <a:xfrm>
              <a:off x="1632" y="1409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M</a:t>
              </a:r>
            </a:p>
          </p:txBody>
        </p:sp>
        <p:sp>
          <p:nvSpPr>
            <p:cNvPr id="9261" name="Text Box 7"/>
            <p:cNvSpPr txBox="1">
              <a:spLocks noChangeArrowheads="1"/>
            </p:cNvSpPr>
            <p:nvPr/>
          </p:nvSpPr>
          <p:spPr bwMode="auto">
            <a:xfrm>
              <a:off x="3584" y="1409"/>
              <a:ext cx="104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6</a:t>
              </a:r>
              <a:endParaRPr kumimoji="0" lang="en-US" sz="2800">
                <a:latin typeface="Arial" charset="0"/>
              </a:endParaRPr>
            </a:p>
          </p:txBody>
        </p:sp>
      </p:grpSp>
      <p:grpSp>
        <p:nvGrpSpPr>
          <p:cNvPr id="9221" name="Group 8"/>
          <p:cNvGrpSpPr>
            <a:grpSpLocks/>
          </p:cNvGrpSpPr>
          <p:nvPr/>
        </p:nvGrpSpPr>
        <p:grpSpPr bwMode="auto">
          <a:xfrm>
            <a:off x="1384300" y="3543300"/>
            <a:ext cx="6581775" cy="519113"/>
            <a:chOff x="480" y="1797"/>
            <a:chExt cx="4146" cy="327"/>
          </a:xfrm>
        </p:grpSpPr>
        <p:sp>
          <p:nvSpPr>
            <p:cNvPr id="9256" name="Text Box 9"/>
            <p:cNvSpPr txBox="1">
              <a:spLocks noChangeArrowheads="1"/>
            </p:cNvSpPr>
            <p:nvPr/>
          </p:nvSpPr>
          <p:spPr bwMode="auto">
            <a:xfrm>
              <a:off x="480" y="1797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deci-</a:t>
              </a:r>
            </a:p>
          </p:txBody>
        </p:sp>
        <p:sp>
          <p:nvSpPr>
            <p:cNvPr id="9257" name="Text Box 10"/>
            <p:cNvSpPr txBox="1">
              <a:spLocks noChangeArrowheads="1"/>
            </p:cNvSpPr>
            <p:nvPr/>
          </p:nvSpPr>
          <p:spPr bwMode="auto">
            <a:xfrm>
              <a:off x="1632" y="1797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d</a:t>
              </a:r>
            </a:p>
          </p:txBody>
        </p:sp>
        <p:sp>
          <p:nvSpPr>
            <p:cNvPr id="9258" name="Text Box 11"/>
            <p:cNvSpPr txBox="1">
              <a:spLocks noChangeArrowheads="1"/>
            </p:cNvSpPr>
            <p:nvPr/>
          </p:nvSpPr>
          <p:spPr bwMode="auto">
            <a:xfrm>
              <a:off x="3584" y="1797"/>
              <a:ext cx="104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-1</a:t>
              </a:r>
              <a:endParaRPr kumimoji="0" lang="en-US" sz="2800">
                <a:latin typeface="Arial" charset="0"/>
              </a:endParaRPr>
            </a:p>
          </p:txBody>
        </p:sp>
      </p:grpSp>
      <p:grpSp>
        <p:nvGrpSpPr>
          <p:cNvPr id="9222" name="Group 12"/>
          <p:cNvGrpSpPr>
            <a:grpSpLocks/>
          </p:cNvGrpSpPr>
          <p:nvPr/>
        </p:nvGrpSpPr>
        <p:grpSpPr bwMode="auto">
          <a:xfrm>
            <a:off x="1384300" y="4089400"/>
            <a:ext cx="6581775" cy="519113"/>
            <a:chOff x="480" y="2119"/>
            <a:chExt cx="4146" cy="327"/>
          </a:xfrm>
        </p:grpSpPr>
        <p:sp>
          <p:nvSpPr>
            <p:cNvPr id="9253" name="Text Box 13"/>
            <p:cNvSpPr txBox="1">
              <a:spLocks noChangeArrowheads="1"/>
            </p:cNvSpPr>
            <p:nvPr/>
          </p:nvSpPr>
          <p:spPr bwMode="auto">
            <a:xfrm>
              <a:off x="480" y="2119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centi-</a:t>
              </a:r>
            </a:p>
          </p:txBody>
        </p:sp>
        <p:sp>
          <p:nvSpPr>
            <p:cNvPr id="9254" name="Text Box 14"/>
            <p:cNvSpPr txBox="1">
              <a:spLocks noChangeArrowheads="1"/>
            </p:cNvSpPr>
            <p:nvPr/>
          </p:nvSpPr>
          <p:spPr bwMode="auto">
            <a:xfrm>
              <a:off x="1632" y="2119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  <a:sym typeface="Symbol" pitchFamily="18" charset="2"/>
                </a:rPr>
                <a:t>c</a:t>
              </a:r>
              <a:endParaRPr kumimoji="0" lang="en-US" sz="2800">
                <a:latin typeface="Arial" charset="0"/>
              </a:endParaRPr>
            </a:p>
          </p:txBody>
        </p:sp>
        <p:sp>
          <p:nvSpPr>
            <p:cNvPr id="9255" name="Text Box 15"/>
            <p:cNvSpPr txBox="1">
              <a:spLocks noChangeArrowheads="1"/>
            </p:cNvSpPr>
            <p:nvPr/>
          </p:nvSpPr>
          <p:spPr bwMode="auto">
            <a:xfrm>
              <a:off x="3584" y="2119"/>
              <a:ext cx="104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-2    </a:t>
              </a:r>
              <a:endParaRPr kumimoji="0" lang="en-US" sz="2800">
                <a:latin typeface="Arial" charset="0"/>
              </a:endParaRPr>
            </a:p>
          </p:txBody>
        </p:sp>
      </p:grpSp>
      <p:grpSp>
        <p:nvGrpSpPr>
          <p:cNvPr id="9223" name="Group 16"/>
          <p:cNvGrpSpPr>
            <a:grpSpLocks/>
          </p:cNvGrpSpPr>
          <p:nvPr/>
        </p:nvGrpSpPr>
        <p:grpSpPr bwMode="auto">
          <a:xfrm>
            <a:off x="1384300" y="4633913"/>
            <a:ext cx="6502400" cy="519112"/>
            <a:chOff x="480" y="2435"/>
            <a:chExt cx="4096" cy="327"/>
          </a:xfrm>
        </p:grpSpPr>
        <p:sp>
          <p:nvSpPr>
            <p:cNvPr id="9250" name="Text Box 17"/>
            <p:cNvSpPr txBox="1">
              <a:spLocks noChangeArrowheads="1"/>
            </p:cNvSpPr>
            <p:nvPr/>
          </p:nvSpPr>
          <p:spPr bwMode="auto">
            <a:xfrm>
              <a:off x="480" y="2435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milli-</a:t>
              </a:r>
            </a:p>
          </p:txBody>
        </p:sp>
        <p:sp>
          <p:nvSpPr>
            <p:cNvPr id="9251" name="Text Box 18"/>
            <p:cNvSpPr txBox="1">
              <a:spLocks noChangeArrowheads="1"/>
            </p:cNvSpPr>
            <p:nvPr/>
          </p:nvSpPr>
          <p:spPr bwMode="auto">
            <a:xfrm>
              <a:off x="1632" y="2435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m</a:t>
              </a:r>
            </a:p>
          </p:txBody>
        </p:sp>
        <p:sp>
          <p:nvSpPr>
            <p:cNvPr id="9252" name="Text Box 19"/>
            <p:cNvSpPr txBox="1">
              <a:spLocks noChangeArrowheads="1"/>
            </p:cNvSpPr>
            <p:nvPr/>
          </p:nvSpPr>
          <p:spPr bwMode="auto">
            <a:xfrm>
              <a:off x="3584" y="2435"/>
              <a:ext cx="99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-3</a:t>
              </a:r>
              <a:endParaRPr kumimoji="0" lang="en-US" sz="2800">
                <a:latin typeface="Arial" charset="0"/>
              </a:endParaRPr>
            </a:p>
          </p:txBody>
        </p:sp>
      </p:grpSp>
      <p:sp>
        <p:nvSpPr>
          <p:cNvPr id="9224" name="Text Box 20"/>
          <p:cNvSpPr txBox="1">
            <a:spLocks noChangeArrowheads="1"/>
          </p:cNvSpPr>
          <p:nvPr/>
        </p:nvSpPr>
        <p:spPr bwMode="auto">
          <a:xfrm>
            <a:off x="1389063" y="1425575"/>
            <a:ext cx="25908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800" b="1">
                <a:latin typeface="Arial" charset="0"/>
              </a:rPr>
              <a:t>Prefix</a:t>
            </a:r>
          </a:p>
        </p:txBody>
      </p:sp>
      <p:sp>
        <p:nvSpPr>
          <p:cNvPr id="9225" name="Text Box 21"/>
          <p:cNvSpPr txBox="1">
            <a:spLocks noChangeArrowheads="1"/>
          </p:cNvSpPr>
          <p:nvPr/>
        </p:nvSpPr>
        <p:spPr bwMode="auto">
          <a:xfrm>
            <a:off x="3217863" y="1425575"/>
            <a:ext cx="25908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800" b="1">
                <a:latin typeface="Arial" charset="0"/>
              </a:rPr>
              <a:t>Symbol</a:t>
            </a:r>
          </a:p>
        </p:txBody>
      </p:sp>
      <p:sp>
        <p:nvSpPr>
          <p:cNvPr id="9226" name="Text Box 22"/>
          <p:cNvSpPr txBox="1">
            <a:spLocks noChangeArrowheads="1"/>
          </p:cNvSpPr>
          <p:nvPr/>
        </p:nvSpPr>
        <p:spPr bwMode="auto">
          <a:xfrm>
            <a:off x="6011863" y="1425575"/>
            <a:ext cx="2001837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800" b="1">
                <a:latin typeface="Arial" charset="0"/>
              </a:rPr>
              <a:t>Factor</a:t>
            </a:r>
          </a:p>
        </p:txBody>
      </p:sp>
      <p:sp>
        <p:nvSpPr>
          <p:cNvPr id="9227" name="Line 23"/>
          <p:cNvSpPr>
            <a:spLocks noChangeShapeType="1"/>
          </p:cNvSpPr>
          <p:nvPr/>
        </p:nvSpPr>
        <p:spPr bwMode="auto">
          <a:xfrm flipV="1">
            <a:off x="1384300" y="1925638"/>
            <a:ext cx="6484938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28" name="Group 24"/>
          <p:cNvGrpSpPr>
            <a:grpSpLocks/>
          </p:cNvGrpSpPr>
          <p:nvPr/>
        </p:nvGrpSpPr>
        <p:grpSpPr bwMode="auto">
          <a:xfrm>
            <a:off x="1384300" y="5180013"/>
            <a:ext cx="6502400" cy="519112"/>
            <a:chOff x="477" y="2687"/>
            <a:chExt cx="4096" cy="327"/>
          </a:xfrm>
        </p:grpSpPr>
        <p:sp>
          <p:nvSpPr>
            <p:cNvPr id="9247" name="Text Box 25"/>
            <p:cNvSpPr txBox="1">
              <a:spLocks noChangeArrowheads="1"/>
            </p:cNvSpPr>
            <p:nvPr/>
          </p:nvSpPr>
          <p:spPr bwMode="auto">
            <a:xfrm>
              <a:off x="477" y="2687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micro-</a:t>
              </a:r>
            </a:p>
          </p:txBody>
        </p:sp>
        <p:sp>
          <p:nvSpPr>
            <p:cNvPr id="9248" name="Text Box 26"/>
            <p:cNvSpPr txBox="1">
              <a:spLocks noChangeArrowheads="1"/>
            </p:cNvSpPr>
            <p:nvPr/>
          </p:nvSpPr>
          <p:spPr bwMode="auto">
            <a:xfrm>
              <a:off x="1629" y="2687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  <a:sym typeface="Symbol" pitchFamily="18" charset="2"/>
                </a:rPr>
                <a:t></a:t>
              </a:r>
            </a:p>
          </p:txBody>
        </p:sp>
        <p:sp>
          <p:nvSpPr>
            <p:cNvPr id="9249" name="Text Box 27"/>
            <p:cNvSpPr txBox="1">
              <a:spLocks noChangeArrowheads="1"/>
            </p:cNvSpPr>
            <p:nvPr/>
          </p:nvSpPr>
          <p:spPr bwMode="auto">
            <a:xfrm>
              <a:off x="3581" y="2687"/>
              <a:ext cx="99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-6</a:t>
              </a:r>
              <a:endParaRPr kumimoji="0" lang="en-US" sz="2800">
                <a:latin typeface="Arial" charset="0"/>
              </a:endParaRPr>
            </a:p>
          </p:txBody>
        </p:sp>
      </p:grpSp>
      <p:grpSp>
        <p:nvGrpSpPr>
          <p:cNvPr id="9229" name="Group 28"/>
          <p:cNvGrpSpPr>
            <a:grpSpLocks/>
          </p:cNvGrpSpPr>
          <p:nvPr/>
        </p:nvGrpSpPr>
        <p:grpSpPr bwMode="auto">
          <a:xfrm>
            <a:off x="1384300" y="5726113"/>
            <a:ext cx="6502400" cy="519112"/>
            <a:chOff x="477" y="3016"/>
            <a:chExt cx="4096" cy="327"/>
          </a:xfrm>
        </p:grpSpPr>
        <p:sp>
          <p:nvSpPr>
            <p:cNvPr id="9244" name="Text Box 29"/>
            <p:cNvSpPr txBox="1">
              <a:spLocks noChangeArrowheads="1"/>
            </p:cNvSpPr>
            <p:nvPr/>
          </p:nvSpPr>
          <p:spPr bwMode="auto">
            <a:xfrm>
              <a:off x="477" y="3016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nano-</a:t>
              </a:r>
            </a:p>
          </p:txBody>
        </p:sp>
        <p:sp>
          <p:nvSpPr>
            <p:cNvPr id="9245" name="Text Box 30"/>
            <p:cNvSpPr txBox="1">
              <a:spLocks noChangeArrowheads="1"/>
            </p:cNvSpPr>
            <p:nvPr/>
          </p:nvSpPr>
          <p:spPr bwMode="auto">
            <a:xfrm>
              <a:off x="1629" y="3016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n</a:t>
              </a:r>
            </a:p>
          </p:txBody>
        </p:sp>
        <p:sp>
          <p:nvSpPr>
            <p:cNvPr id="9246" name="Text Box 31"/>
            <p:cNvSpPr txBox="1">
              <a:spLocks noChangeArrowheads="1"/>
            </p:cNvSpPr>
            <p:nvPr/>
          </p:nvSpPr>
          <p:spPr bwMode="auto">
            <a:xfrm>
              <a:off x="3581" y="3016"/>
              <a:ext cx="99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-9</a:t>
              </a:r>
              <a:endParaRPr kumimoji="0" lang="en-US" sz="2800">
                <a:latin typeface="Arial" charset="0"/>
              </a:endParaRPr>
            </a:p>
          </p:txBody>
        </p:sp>
      </p:grpSp>
      <p:grpSp>
        <p:nvGrpSpPr>
          <p:cNvPr id="9230" name="Group 32"/>
          <p:cNvGrpSpPr>
            <a:grpSpLocks/>
          </p:cNvGrpSpPr>
          <p:nvPr/>
        </p:nvGrpSpPr>
        <p:grpSpPr bwMode="auto">
          <a:xfrm>
            <a:off x="1384300" y="6272213"/>
            <a:ext cx="6515100" cy="519112"/>
            <a:chOff x="478" y="3764"/>
            <a:chExt cx="4104" cy="327"/>
          </a:xfrm>
        </p:grpSpPr>
        <p:sp>
          <p:nvSpPr>
            <p:cNvPr id="9241" name="Text Box 33"/>
            <p:cNvSpPr txBox="1">
              <a:spLocks noChangeArrowheads="1"/>
            </p:cNvSpPr>
            <p:nvPr/>
          </p:nvSpPr>
          <p:spPr bwMode="auto">
            <a:xfrm>
              <a:off x="478" y="3764"/>
              <a:ext cx="1640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pico-</a:t>
              </a:r>
            </a:p>
          </p:txBody>
        </p:sp>
        <p:sp>
          <p:nvSpPr>
            <p:cNvPr id="9242" name="Text Box 34"/>
            <p:cNvSpPr txBox="1">
              <a:spLocks noChangeArrowheads="1"/>
            </p:cNvSpPr>
            <p:nvPr/>
          </p:nvSpPr>
          <p:spPr bwMode="auto">
            <a:xfrm>
              <a:off x="1630" y="3764"/>
              <a:ext cx="1640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p</a:t>
              </a:r>
            </a:p>
          </p:txBody>
        </p:sp>
        <p:sp>
          <p:nvSpPr>
            <p:cNvPr id="9243" name="Text Box 35"/>
            <p:cNvSpPr txBox="1">
              <a:spLocks noChangeArrowheads="1"/>
            </p:cNvSpPr>
            <p:nvPr/>
          </p:nvSpPr>
          <p:spPr bwMode="auto">
            <a:xfrm>
              <a:off x="3585" y="3764"/>
              <a:ext cx="997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-12</a:t>
              </a:r>
              <a:endParaRPr kumimoji="0" lang="en-US" sz="2800">
                <a:latin typeface="Arial" charset="0"/>
              </a:endParaRPr>
            </a:p>
          </p:txBody>
        </p:sp>
      </p:grpSp>
      <p:grpSp>
        <p:nvGrpSpPr>
          <p:cNvPr id="9231" name="Group 36"/>
          <p:cNvGrpSpPr>
            <a:grpSpLocks/>
          </p:cNvGrpSpPr>
          <p:nvPr/>
        </p:nvGrpSpPr>
        <p:grpSpPr bwMode="auto">
          <a:xfrm>
            <a:off x="1384300" y="2451100"/>
            <a:ext cx="6581775" cy="519113"/>
            <a:chOff x="480" y="1409"/>
            <a:chExt cx="4146" cy="327"/>
          </a:xfrm>
        </p:grpSpPr>
        <p:sp>
          <p:nvSpPr>
            <p:cNvPr id="9238" name="Text Box 37"/>
            <p:cNvSpPr txBox="1">
              <a:spLocks noChangeArrowheads="1"/>
            </p:cNvSpPr>
            <p:nvPr/>
          </p:nvSpPr>
          <p:spPr bwMode="auto">
            <a:xfrm>
              <a:off x="480" y="1409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kilo-</a:t>
              </a:r>
            </a:p>
          </p:txBody>
        </p:sp>
        <p:sp>
          <p:nvSpPr>
            <p:cNvPr id="9239" name="Text Box 38"/>
            <p:cNvSpPr txBox="1">
              <a:spLocks noChangeArrowheads="1"/>
            </p:cNvSpPr>
            <p:nvPr/>
          </p:nvSpPr>
          <p:spPr bwMode="auto">
            <a:xfrm>
              <a:off x="1632" y="1409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k</a:t>
              </a:r>
            </a:p>
          </p:txBody>
        </p:sp>
        <p:sp>
          <p:nvSpPr>
            <p:cNvPr id="9240" name="Text Box 39"/>
            <p:cNvSpPr txBox="1">
              <a:spLocks noChangeArrowheads="1"/>
            </p:cNvSpPr>
            <p:nvPr/>
          </p:nvSpPr>
          <p:spPr bwMode="auto">
            <a:xfrm>
              <a:off x="3584" y="1409"/>
              <a:ext cx="104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3</a:t>
              </a:r>
              <a:endParaRPr kumimoji="0" lang="en-US" sz="2800">
                <a:latin typeface="Arial" charset="0"/>
              </a:endParaRPr>
            </a:p>
          </p:txBody>
        </p:sp>
      </p:grpSp>
      <p:sp>
        <p:nvSpPr>
          <p:cNvPr id="9232" name="Line 40"/>
          <p:cNvSpPr>
            <a:spLocks noChangeShapeType="1"/>
          </p:cNvSpPr>
          <p:nvPr/>
        </p:nvSpPr>
        <p:spPr bwMode="auto">
          <a:xfrm>
            <a:off x="3541713" y="1484313"/>
            <a:ext cx="0" cy="518477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41"/>
          <p:cNvSpPr>
            <a:spLocks noChangeShapeType="1"/>
          </p:cNvSpPr>
          <p:nvPr/>
        </p:nvSpPr>
        <p:spPr bwMode="auto">
          <a:xfrm>
            <a:off x="5464175" y="1484313"/>
            <a:ext cx="0" cy="518477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34" name="Group 42"/>
          <p:cNvGrpSpPr>
            <a:grpSpLocks/>
          </p:cNvGrpSpPr>
          <p:nvPr/>
        </p:nvGrpSpPr>
        <p:grpSpPr bwMode="auto">
          <a:xfrm>
            <a:off x="1384300" y="2997200"/>
            <a:ext cx="6581775" cy="519113"/>
            <a:chOff x="480" y="1797"/>
            <a:chExt cx="4146" cy="327"/>
          </a:xfrm>
        </p:grpSpPr>
        <p:sp>
          <p:nvSpPr>
            <p:cNvPr id="9235" name="Text Box 43"/>
            <p:cNvSpPr txBox="1">
              <a:spLocks noChangeArrowheads="1"/>
            </p:cNvSpPr>
            <p:nvPr/>
          </p:nvSpPr>
          <p:spPr bwMode="auto">
            <a:xfrm>
              <a:off x="480" y="1797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BASE UNIT</a:t>
              </a:r>
            </a:p>
          </p:txBody>
        </p:sp>
        <p:sp>
          <p:nvSpPr>
            <p:cNvPr id="9236" name="Text Box 44"/>
            <p:cNvSpPr txBox="1">
              <a:spLocks noChangeArrowheads="1"/>
            </p:cNvSpPr>
            <p:nvPr/>
          </p:nvSpPr>
          <p:spPr bwMode="auto">
            <a:xfrm>
              <a:off x="1632" y="1797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---</a:t>
              </a:r>
            </a:p>
          </p:txBody>
        </p:sp>
        <p:sp>
          <p:nvSpPr>
            <p:cNvPr id="9237" name="Text Box 45"/>
            <p:cNvSpPr txBox="1">
              <a:spLocks noChangeArrowheads="1"/>
            </p:cNvSpPr>
            <p:nvPr/>
          </p:nvSpPr>
          <p:spPr bwMode="auto">
            <a:xfrm>
              <a:off x="3584" y="1797"/>
              <a:ext cx="104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0</a:t>
              </a:r>
              <a:endParaRPr kumimoji="0" lang="en-US" sz="280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A. Accuracy vs. Precision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60500"/>
            <a:ext cx="9144000" cy="2927350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sz="4400" smtClean="0"/>
              <a:t>Accuracy </a:t>
            </a:r>
            <a:r>
              <a:rPr lang="en-US" sz="4400" b="0" smtClean="0"/>
              <a:t>- how close a measurement is to the accepted value</a:t>
            </a:r>
          </a:p>
          <a:p>
            <a:pPr>
              <a:spcBef>
                <a:spcPct val="70000"/>
              </a:spcBef>
            </a:pPr>
            <a:r>
              <a:rPr lang="en-US" sz="4400" smtClean="0"/>
              <a:t>Precision</a:t>
            </a:r>
            <a:r>
              <a:rPr lang="en-US" sz="4400" b="0" smtClean="0"/>
              <a:t> - how close a series of measurements are to each other</a:t>
            </a:r>
            <a:endParaRPr lang="en-US" sz="4400" smtClean="0"/>
          </a:p>
        </p:txBody>
      </p:sp>
      <p:sp>
        <p:nvSpPr>
          <p:cNvPr id="101380" name="AutoShape 4"/>
          <p:cNvSpPr>
            <a:spLocks noChangeArrowheads="1"/>
          </p:cNvSpPr>
          <p:nvPr/>
        </p:nvSpPr>
        <p:spPr bwMode="auto">
          <a:xfrm>
            <a:off x="1368425" y="2740025"/>
            <a:ext cx="6381750" cy="20780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0" lang="en-US" sz="4000" b="1">
                <a:solidFill>
                  <a:schemeClr val="bg2"/>
                </a:solidFill>
                <a:latin typeface="Arial" charset="0"/>
              </a:rPr>
              <a:t>ACCURATE = CORRECT</a:t>
            </a:r>
          </a:p>
          <a:p>
            <a:pPr algn="ctr">
              <a:spcBef>
                <a:spcPct val="50000"/>
              </a:spcBef>
            </a:pPr>
            <a:r>
              <a:rPr kumimoji="0" lang="en-US" sz="4000" b="1">
                <a:solidFill>
                  <a:schemeClr val="bg2"/>
                </a:solidFill>
                <a:latin typeface="Arial" charset="0"/>
              </a:rPr>
              <a:t>PRECISE = CONSISTENT</a:t>
            </a:r>
            <a:endParaRPr kumimoji="0" lang="en-US">
              <a:latin typeface="20th Century Fo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  <p:bldP spid="10138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C. Significant Figures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35290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b="0" smtClean="0"/>
              <a:t>1. Indicates precision of measurement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4000" b="0" smtClean="0"/>
              <a:t>2. Recording Significant Figs</a:t>
            </a:r>
          </a:p>
          <a:p>
            <a:pPr lvl="1">
              <a:spcBef>
                <a:spcPct val="30000"/>
              </a:spcBef>
            </a:pPr>
            <a:r>
              <a:rPr lang="en-US" sz="4000" smtClean="0"/>
              <a:t>Sig figs in a measurement include the known digits plus a final estimated digit</a:t>
            </a:r>
          </a:p>
        </p:txBody>
      </p:sp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785813" y="5411788"/>
          <a:ext cx="169862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Photo Editor Photo" r:id="rId3" imgW="1647619" imgH="466543" progId="">
                  <p:embed/>
                </p:oleObj>
              </mc:Choice>
              <mc:Fallback>
                <p:oleObj name="Photo Editor Photo" r:id="rId3" imgW="1647619" imgH="466543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5411788"/>
                        <a:ext cx="1698625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82638" y="5230813"/>
            <a:ext cx="1677987" cy="639762"/>
            <a:chOff x="493" y="3295"/>
            <a:chExt cx="1057" cy="403"/>
          </a:xfrm>
        </p:grpSpPr>
        <p:sp>
          <p:nvSpPr>
            <p:cNvPr id="3080" name="Line 6"/>
            <p:cNvSpPr>
              <a:spLocks noChangeShapeType="1"/>
            </p:cNvSpPr>
            <p:nvPr/>
          </p:nvSpPr>
          <p:spPr bwMode="auto">
            <a:xfrm flipH="1">
              <a:off x="493" y="3295"/>
              <a:ext cx="0" cy="403"/>
            </a:xfrm>
            <a:prstGeom prst="line">
              <a:avLst/>
            </a:prstGeom>
            <a:noFill/>
            <a:ln w="12700" cap="sq">
              <a:solidFill>
                <a:srgbClr val="FFFF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Line 7"/>
            <p:cNvSpPr>
              <a:spLocks noChangeShapeType="1"/>
            </p:cNvSpPr>
            <p:nvPr/>
          </p:nvSpPr>
          <p:spPr bwMode="auto">
            <a:xfrm flipH="1">
              <a:off x="1550" y="3295"/>
              <a:ext cx="0" cy="403"/>
            </a:xfrm>
            <a:prstGeom prst="line">
              <a:avLst/>
            </a:prstGeom>
            <a:noFill/>
            <a:ln w="12700" cap="sq">
              <a:solidFill>
                <a:srgbClr val="FFFF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456" name="AutoShape 8"/>
          <p:cNvSpPr>
            <a:spLocks noChangeArrowheads="1"/>
          </p:cNvSpPr>
          <p:nvPr/>
        </p:nvSpPr>
        <p:spPr bwMode="auto">
          <a:xfrm>
            <a:off x="4254500" y="5035550"/>
            <a:ext cx="1943100" cy="652463"/>
          </a:xfrm>
          <a:prstGeom prst="wedgeRectCallout">
            <a:avLst>
              <a:gd name="adj1" fmla="val -138398"/>
              <a:gd name="adj2" fmla="val 67032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0" lang="en-US" sz="3200" b="1">
                <a:solidFill>
                  <a:schemeClr val="bg2"/>
                </a:solidFill>
                <a:latin typeface="Arial" charset="0"/>
              </a:rPr>
              <a:t>2.35 cm</a:t>
            </a:r>
          </a:p>
        </p:txBody>
      </p:sp>
      <p:pic>
        <p:nvPicPr>
          <p:cNvPr id="104457" name="Picture 9" descr="metric ruler 2"/>
          <p:cNvPicPr>
            <a:picLocks noChangeAspect="1" noChangeArrowheads="1"/>
          </p:cNvPicPr>
          <p:nvPr/>
        </p:nvPicPr>
        <p:blipFill>
          <a:blip r:embed="rId5" cstate="print">
            <a:lum bright="-48000" contrast="72000"/>
          </a:blip>
          <a:srcRect/>
          <a:stretch>
            <a:fillRect/>
          </a:stretch>
        </p:blipFill>
        <p:spPr bwMode="auto">
          <a:xfrm>
            <a:off x="649288" y="5868988"/>
            <a:ext cx="77898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  <p:bldP spid="10445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0" y="425450"/>
            <a:ext cx="9144000" cy="3140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000">
                <a:latin typeface="Arial" charset="0"/>
              </a:rPr>
              <a:t>3. Count all numbers</a:t>
            </a:r>
            <a:r>
              <a:rPr lang="en-US" sz="4000" b="1">
                <a:latin typeface="Arial" charset="0"/>
              </a:rPr>
              <a:t> EXCEPT:</a:t>
            </a:r>
          </a:p>
          <a:p>
            <a:pPr lvl="3"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Char char="²"/>
            </a:pPr>
            <a:r>
              <a:rPr lang="en-US" sz="4000">
                <a:latin typeface="Arial" charset="0"/>
              </a:rPr>
              <a:t>Leading zeros -- </a:t>
            </a:r>
            <a:r>
              <a:rPr lang="en-US" sz="4000" u="sng">
                <a:latin typeface="Arial" charset="0"/>
              </a:rPr>
              <a:t>0.00</a:t>
            </a:r>
            <a:r>
              <a:rPr lang="en-US" sz="4000">
                <a:latin typeface="Arial" charset="0"/>
              </a:rPr>
              <a:t>25</a:t>
            </a:r>
          </a:p>
          <a:p>
            <a:pPr lvl="3"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Char char="²"/>
            </a:pPr>
            <a:r>
              <a:rPr lang="en-US" sz="4000">
                <a:latin typeface="Arial" charset="0"/>
              </a:rPr>
              <a:t>Trailing zeros without a decimal 		point -- 2,5</a:t>
            </a:r>
            <a:r>
              <a:rPr lang="en-US" sz="4000" u="sng">
                <a:latin typeface="Arial" charset="0"/>
              </a:rPr>
              <a:t>00</a:t>
            </a:r>
          </a:p>
        </p:txBody>
      </p:sp>
      <p:sp>
        <p:nvSpPr>
          <p:cNvPr id="15363" name="Text Box 11"/>
          <p:cNvSpPr txBox="1">
            <a:spLocks noChangeArrowheads="1"/>
          </p:cNvSpPr>
          <p:nvPr/>
        </p:nvSpPr>
        <p:spPr bwMode="auto">
          <a:xfrm>
            <a:off x="1365250" y="5759450"/>
            <a:ext cx="141287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Arial" charset="0"/>
            </a:endParaRPr>
          </a:p>
        </p:txBody>
      </p:sp>
      <p:sp>
        <p:nvSpPr>
          <p:cNvPr id="115726" name="Text Box 14"/>
          <p:cNvSpPr txBox="1">
            <a:spLocks noChangeArrowheads="1"/>
          </p:cNvSpPr>
          <p:nvPr/>
        </p:nvSpPr>
        <p:spPr bwMode="auto">
          <a:xfrm>
            <a:off x="0" y="3752850"/>
            <a:ext cx="9144000" cy="1858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000">
                <a:latin typeface="Arial" charset="0"/>
              </a:rPr>
              <a:t>4. Zeros to the right of the decimal point are significant.  20.0 has 3 sf.</a:t>
            </a:r>
            <a:endParaRPr lang="en-US" sz="4000" u="sng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5728" name="Text Box 16"/>
          <p:cNvSpPr txBox="1">
            <a:spLocks noChangeArrowheads="1"/>
          </p:cNvSpPr>
          <p:nvPr/>
        </p:nvSpPr>
        <p:spPr bwMode="auto">
          <a:xfrm>
            <a:off x="0" y="5527675"/>
            <a:ext cx="9399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000">
                <a:latin typeface="Arial" charset="0"/>
              </a:rPr>
              <a:t>5.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 All</a:t>
            </a:r>
            <a:r>
              <a:rPr lang="en-US" sz="4000">
                <a:latin typeface="Arial" charset="0"/>
              </a:rPr>
              <a:t> non-zero digits are significant</a:t>
            </a:r>
            <a:r>
              <a:rPr lang="en-US" sz="4000" b="1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allAtOnce"/>
      <p:bldP spid="115726" grpId="0"/>
      <p:bldP spid="1157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0" y="244475"/>
            <a:ext cx="9144000" cy="565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000">
                <a:latin typeface="Arial" charset="0"/>
              </a:rPr>
              <a:t>6. Zeros between two non-zero digits 	are significant.  Ex.  2.004 has 4 sf.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000">
                <a:latin typeface="Arial" charset="0"/>
              </a:rPr>
              <a:t>7. A bar placed above a zero indicates 	all digits to the left of it are 	significant.  Ex.  210 has 3 sf.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4000">
                <a:latin typeface="Arial" charset="0"/>
              </a:rPr>
              <a:t>8. When a number ends in zero and 	has a decimal point, all digits to the 	left of the decimal point are 	significant.  Ex. 110. has 3 sf.</a:t>
            </a:r>
          </a:p>
        </p:txBody>
      </p:sp>
      <p:sp>
        <p:nvSpPr>
          <p:cNvPr id="16387" name="Line 8"/>
          <p:cNvSpPr>
            <a:spLocks noChangeShapeType="1"/>
          </p:cNvSpPr>
          <p:nvPr/>
        </p:nvSpPr>
        <p:spPr bwMode="auto">
          <a:xfrm>
            <a:off x="5246688" y="2847975"/>
            <a:ext cx="3746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5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5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57"/>
</p:tagLst>
</file>

<file path=ppt/theme/theme1.xml><?xml version="1.0" encoding="utf-8"?>
<a:theme xmlns:a="http://schemas.openxmlformats.org/drawingml/2006/main" name="Personal Home Page (Standard)">
  <a:themeElements>
    <a:clrScheme name="Personal Home Page (Standard) 1">
      <a:dk1>
        <a:srgbClr val="000000"/>
      </a:dk1>
      <a:lt1>
        <a:srgbClr val="FFFFFF"/>
      </a:lt1>
      <a:dk2>
        <a:srgbClr val="1E2E53"/>
      </a:dk2>
      <a:lt2>
        <a:srgbClr val="FFCC00"/>
      </a:lt2>
      <a:accent1>
        <a:srgbClr val="FF9933"/>
      </a:accent1>
      <a:accent2>
        <a:srgbClr val="336699"/>
      </a:accent2>
      <a:accent3>
        <a:srgbClr val="ABADB3"/>
      </a:accent3>
      <a:accent4>
        <a:srgbClr val="DADADA"/>
      </a:accent4>
      <a:accent5>
        <a:srgbClr val="FFCAAD"/>
      </a:accent5>
      <a:accent6>
        <a:srgbClr val="2D5C8A"/>
      </a:accent6>
      <a:hlink>
        <a:srgbClr val="EAEAEA"/>
      </a:hlink>
      <a:folHlink>
        <a:srgbClr val="A73737"/>
      </a:folHlink>
    </a:clrScheme>
    <a:fontScheme name="Personal Home Page (Standard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Personal Home Page (Standard) 1">
        <a:dk1>
          <a:srgbClr val="000000"/>
        </a:dk1>
        <a:lt1>
          <a:srgbClr val="FFFFFF"/>
        </a:lt1>
        <a:dk2>
          <a:srgbClr val="1E2E53"/>
        </a:dk2>
        <a:lt2>
          <a:srgbClr val="FFCC00"/>
        </a:lt2>
        <a:accent1>
          <a:srgbClr val="FF9933"/>
        </a:accent1>
        <a:accent2>
          <a:srgbClr val="336699"/>
        </a:accent2>
        <a:accent3>
          <a:srgbClr val="ABADB3"/>
        </a:accent3>
        <a:accent4>
          <a:srgbClr val="DADADA"/>
        </a:accent4>
        <a:accent5>
          <a:srgbClr val="FFCAAD"/>
        </a:accent5>
        <a:accent6>
          <a:srgbClr val="2D5C8A"/>
        </a:accent6>
        <a:hlink>
          <a:srgbClr val="EAEAEA"/>
        </a:hlink>
        <a:folHlink>
          <a:srgbClr val="A737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 Home Page (Standard) 2">
        <a:dk1>
          <a:srgbClr val="663300"/>
        </a:dk1>
        <a:lt1>
          <a:srgbClr val="FFFFFF"/>
        </a:lt1>
        <a:dk2>
          <a:srgbClr val="996633"/>
        </a:dk2>
        <a:lt2>
          <a:srgbClr val="868686"/>
        </a:lt2>
        <a:accent1>
          <a:srgbClr val="FF9900"/>
        </a:accent1>
        <a:accent2>
          <a:srgbClr val="CC6600"/>
        </a:accent2>
        <a:accent3>
          <a:srgbClr val="FFFFFF"/>
        </a:accent3>
        <a:accent4>
          <a:srgbClr val="562A00"/>
        </a:accent4>
        <a:accent5>
          <a:srgbClr val="FFCAAA"/>
        </a:accent5>
        <a:accent6>
          <a:srgbClr val="B95C00"/>
        </a:accent6>
        <a:hlink>
          <a:srgbClr val="FFCC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 Home Page (Standard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Designs\BLUEGRAD.POT</Template>
  <TotalTime>1772</TotalTime>
  <Words>623</Words>
  <Application>Microsoft Office PowerPoint</Application>
  <PresentationFormat>On-screen Show (4:3)</PresentationFormat>
  <Paragraphs>193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Personal Home Page (Standard)</vt:lpstr>
      <vt:lpstr>Equation</vt:lpstr>
      <vt:lpstr>Photo Editor Photo</vt:lpstr>
      <vt:lpstr>MEASUREMENT</vt:lpstr>
      <vt:lpstr>A. Number vs. Quantity</vt:lpstr>
      <vt:lpstr>B. SI Units</vt:lpstr>
      <vt:lpstr>B. SI Units</vt:lpstr>
      <vt:lpstr>PowerPoint Presentation</vt:lpstr>
      <vt:lpstr>A. Accuracy vs. Precision</vt:lpstr>
      <vt:lpstr>C. Significant Figures</vt:lpstr>
      <vt:lpstr>PowerPoint Presentation</vt:lpstr>
      <vt:lpstr>PowerPoint Presentation</vt:lpstr>
      <vt:lpstr>9. Your turn to try</vt:lpstr>
      <vt:lpstr>PowerPoint Presentation</vt:lpstr>
      <vt:lpstr>PowerPoint Presentation</vt:lpstr>
      <vt:lpstr>11. Exceptions to Sig Fig Rules</vt:lpstr>
      <vt:lpstr>12. Practice Significant Figures</vt:lpstr>
      <vt:lpstr>D. Scientific Notation</vt:lpstr>
      <vt:lpstr>PowerPoint Presentation</vt:lpstr>
      <vt:lpstr>PowerPoint Presentation</vt:lpstr>
      <vt:lpstr>PowerPoint Presentation</vt:lpstr>
      <vt:lpstr>PowerPoint Presentation</vt:lpstr>
      <vt:lpstr>B. Percent Error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Units of Measurement</dc:title>
  <dc:creator>Mrs. Johannesson</dc:creator>
  <cp:lastModifiedBy>Amanda M Herrera</cp:lastModifiedBy>
  <cp:revision>120</cp:revision>
  <cp:lastPrinted>1995-12-08T18:33:06Z</cp:lastPrinted>
  <dcterms:created xsi:type="dcterms:W3CDTF">2000-07-04T00:24:44Z</dcterms:created>
  <dcterms:modified xsi:type="dcterms:W3CDTF">2012-08-30T13:11:57Z</dcterms:modified>
</cp:coreProperties>
</file>