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65"/>
  </p:notesMasterIdLst>
  <p:handoutMasterIdLst>
    <p:handoutMasterId r:id="rId66"/>
  </p:handoutMasterIdLst>
  <p:sldIdLst>
    <p:sldId id="257" r:id="rId2"/>
    <p:sldId id="258" r:id="rId3"/>
    <p:sldId id="259" r:id="rId4"/>
    <p:sldId id="31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11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4C1077B-D7BF-498E-8F71-C03DC166C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D200FB1-6ECA-4140-81E1-EFC3FB1D5F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21471-8DC0-470F-A517-1811192CC0AD}" type="slidenum">
              <a:rPr lang="en-US"/>
              <a:pPr/>
              <a:t>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B8214-EEA0-44A4-B138-894F0C748940}" type="slidenum">
              <a:rPr lang="en-US"/>
              <a:pPr/>
              <a:t>10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C6D0F-B371-4350-9BC7-B09D8344AF78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6D941-71D2-4261-A0C1-6CD6CB5D6DE9}" type="slidenum">
              <a:rPr lang="en-US"/>
              <a:pPr/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06EE2-1F36-4F58-A685-BD129A6877D4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A9065-D891-4F9D-9BBF-175C71B4EE20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E0929-BAD7-4991-8ABE-EA4EEFAD6AB3}" type="slidenum">
              <a:rPr lang="en-US"/>
              <a:pPr/>
              <a:t>15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010D3-EBDC-44F9-87FB-279FAD657CA2}" type="slidenum">
              <a:rPr lang="en-US"/>
              <a:pPr/>
              <a:t>16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FF224-6F96-4229-A7A7-0A4C069AC65B}" type="slidenum">
              <a:rPr lang="en-US"/>
              <a:pPr/>
              <a:t>17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0BF65-A17B-49E5-BEB0-826C535A17DE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603D7-1D09-49EB-ACC6-B3F0D415B3AC}" type="slidenum">
              <a:rPr lang="en-US"/>
              <a:pPr/>
              <a:t>19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EA15F-8D3F-4D23-A6CB-168E5E294A59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7720F-5208-4440-B404-5E3BFFAD0DB7}" type="slidenum">
              <a:rPr lang="en-US"/>
              <a:pPr/>
              <a:t>20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27DF8-B10F-46F6-A30A-AB1B5139B0BF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57AC0-A32C-4BE8-BAFA-32E3D35E87BC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59B3E-040C-4170-81B1-F692A3B0890B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267EC-A136-41F5-BF9C-B156007863ED}" type="slidenum">
              <a:rPr lang="en-US"/>
              <a:pPr/>
              <a:t>24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1B185-7023-4FE4-A8BA-8EC21B925876}" type="slidenum">
              <a:rPr lang="en-US"/>
              <a:pPr/>
              <a:t>25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49976-3417-43C3-8496-1961EA1BC5F8}" type="slidenum">
              <a:rPr lang="en-US"/>
              <a:pPr/>
              <a:t>26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657194-42EF-4F95-9308-B45E72C02C99}" type="slidenum">
              <a:rPr lang="en-US"/>
              <a:pPr/>
              <a:t>27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538E4-2209-4AA9-8C38-CDCF8317468C}" type="slidenum">
              <a:rPr lang="en-US"/>
              <a:pPr/>
              <a:t>28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1B5B7-E8A2-4E10-BF35-D51D27588663}" type="slidenum">
              <a:rPr lang="en-US"/>
              <a:pPr/>
              <a:t>29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DAD69-771C-4628-BBCE-04E02F7F6F50}" type="slidenum">
              <a:rPr lang="en-US"/>
              <a:pPr/>
              <a:t>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3FB81-1F56-4B96-AE73-F5B831215504}" type="slidenum">
              <a:rPr lang="en-US"/>
              <a:pPr/>
              <a:t>30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B0830-178D-4613-884B-E7503AF07650}" type="slidenum">
              <a:rPr lang="en-US"/>
              <a:pPr/>
              <a:t>31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91799-B01D-4924-88A8-62E057BD9948}" type="slidenum">
              <a:rPr lang="en-US"/>
              <a:pPr/>
              <a:t>32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0E3A5-8789-4EC7-9966-03FA0BEA39FB}" type="slidenum">
              <a:rPr lang="en-US"/>
              <a:pPr/>
              <a:t>33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64F97-7984-4C50-9687-12571F82C094}" type="slidenum">
              <a:rPr lang="en-US"/>
              <a:pPr/>
              <a:t>34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1868A-3C8D-4311-B4F8-A1CFABE78B9E}" type="slidenum">
              <a:rPr lang="en-US"/>
              <a:pPr/>
              <a:t>35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ABF45-E2EC-4917-81E3-567CE7570486}" type="slidenum">
              <a:rPr lang="en-US"/>
              <a:pPr/>
              <a:t>36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F689E-C8B5-47CB-A1F3-73D0DC894C7D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32E26-0D84-4770-8BC6-91113A46A9C3}" type="slidenum">
              <a:rPr lang="en-US"/>
              <a:pPr/>
              <a:t>38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AB467-C44E-4DFD-A4DF-ED99990AF1EA}" type="slidenum">
              <a:rPr lang="en-US"/>
              <a:pPr/>
              <a:t>39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4CE5D-4C2E-4330-8585-47CD7FD69A43}" type="slidenum">
              <a:rPr lang="en-US"/>
              <a:pPr/>
              <a:t>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D87C2-1D8A-44D0-8E92-366281011ED3}" type="slidenum">
              <a:rPr lang="en-US"/>
              <a:pPr/>
              <a:t>40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9A4FD-CC3A-4884-8226-676F0E82837B}" type="slidenum">
              <a:rPr lang="en-US"/>
              <a:pPr/>
              <a:t>41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F9400-83CB-460E-AB9F-ABDFD25FB23C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7C78-12CC-4C33-9A72-E430757709B3}" type="slidenum">
              <a:rPr lang="en-US"/>
              <a:pPr/>
              <a:t>43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7B653-CAB8-40BE-AFE3-91DE25BD2C09}" type="slidenum">
              <a:rPr lang="en-US"/>
              <a:pPr/>
              <a:t>44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0F843-A7D2-42F7-9E11-28CDD7DDB1FB}" type="slidenum">
              <a:rPr lang="en-US"/>
              <a:pPr/>
              <a:t>45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646D2-B743-438C-82E3-18888920DA2E}" type="slidenum">
              <a:rPr lang="en-US"/>
              <a:pPr/>
              <a:t>46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4AA47-A0C6-45DE-B200-A39216EE8EF4}" type="slidenum">
              <a:rPr lang="en-US"/>
              <a:pPr/>
              <a:t>47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56205-920D-4896-A59C-CA7B40AC5A9B}" type="slidenum">
              <a:rPr lang="en-US"/>
              <a:pPr/>
              <a:t>48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4C898-2FB8-49DF-BA0A-F35E025219E6}" type="slidenum">
              <a:rPr lang="en-US"/>
              <a:pPr/>
              <a:t>49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DBB68-33D7-4781-9C6A-9CA245F643F1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A307A-C480-4F5F-96B3-8156857AA09E}" type="slidenum">
              <a:rPr lang="en-US"/>
              <a:pPr/>
              <a:t>50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D960D-93FE-4ECD-A35A-092838AE6DB1}" type="slidenum">
              <a:rPr lang="en-US"/>
              <a:pPr/>
              <a:t>51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BCCC5-1D1E-419C-8AC9-0B06C6388D21}" type="slidenum">
              <a:rPr lang="en-US"/>
              <a:pPr/>
              <a:t>52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5075E-7A42-46DF-9E91-EF3E46EFB131}" type="slidenum">
              <a:rPr lang="en-US"/>
              <a:pPr/>
              <a:t>53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DDC8E-1F65-4951-99E9-A1D694BC6861}" type="slidenum">
              <a:rPr lang="en-US"/>
              <a:pPr/>
              <a:t>54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C2635-44FC-401B-ADE1-323D004154DD}" type="slidenum">
              <a:rPr lang="en-US"/>
              <a:pPr/>
              <a:t>55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9FAF1-BCDC-4743-BEF6-6D31F61ECEB3}" type="slidenum">
              <a:rPr lang="en-US"/>
              <a:pPr/>
              <a:t>56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070AF-C274-4810-847D-1F55A7400A1B}" type="slidenum">
              <a:rPr lang="en-US"/>
              <a:pPr/>
              <a:t>57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54F7A-CD27-4C43-B597-C3CE808BB108}" type="slidenum">
              <a:rPr lang="en-US"/>
              <a:pPr/>
              <a:t>58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13E83-1B0B-4F88-B547-D254D4162097}" type="slidenum">
              <a:rPr lang="en-US"/>
              <a:pPr/>
              <a:t>59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43D09-8503-483B-A2C1-69BBFA7D3072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06AE2-F316-4138-9C52-D01E00379C73}" type="slidenum">
              <a:rPr lang="en-US"/>
              <a:pPr/>
              <a:t>60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9FFD1-A1C6-4DBE-93CA-3771CBF61BA4}" type="slidenum">
              <a:rPr lang="en-US"/>
              <a:pPr/>
              <a:t>61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A09A8-5ABB-4FA1-B7C0-1BA3FBF7E146}" type="slidenum">
              <a:rPr lang="en-US"/>
              <a:pPr/>
              <a:t>62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71BBA-3D2D-4AF0-AC01-085584AA5F8F}" type="slidenum">
              <a:rPr lang="en-US"/>
              <a:pPr/>
              <a:t>63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F8FC2-A678-4AF0-B21C-C75B58C06F37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E169C-1E14-4DD5-B01A-D995F34B5CA2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D4D5D-A869-4809-8105-D743F19713D4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72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03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203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72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20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72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2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20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204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4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5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5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5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05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0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5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20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21814-8C6D-4F51-92F2-0384FBD651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205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EF82E-CFDE-4235-BD18-1646E5851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EA379-046F-4BA3-AF3B-122216360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2325-8AAC-430A-853E-66F81D6A5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452CA-2DE7-413D-8625-489956E6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745EB-2D5A-4036-B6EB-2F048AF5C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B2B03-32CC-48E6-8477-85E6C516F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C495E-3FA8-45F8-9618-BC00FB19C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63AE9-C39B-4BFC-8ED1-864FABED2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CA487-32C7-4174-A906-714444221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F8AB7-9415-4FFC-8D5B-04551F2E3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1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10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101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1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10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1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1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0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10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0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10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10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10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51174F-D4C5-40C1-8664-57475B05AA9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Chemical Bonding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3. Metallic bonding – </a:t>
            </a:r>
          </a:p>
          <a:p>
            <a:pPr>
              <a:buFontTx/>
              <a:buNone/>
            </a:pPr>
            <a:r>
              <a:rPr lang="en-US" sz="4400"/>
              <a:t>		a. metal and metal</a:t>
            </a:r>
          </a:p>
          <a:p>
            <a:pPr>
              <a:buFontTx/>
              <a:buNone/>
            </a:pPr>
            <a:r>
              <a:rPr lang="en-US" sz="4400"/>
              <a:t>		b. sea of free-moving electrons</a:t>
            </a:r>
          </a:p>
          <a:p>
            <a:pPr>
              <a:buFontTx/>
              <a:buNone/>
            </a:pP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etal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-152400"/>
            <a:ext cx="7543800" cy="6934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B. Which type of bonding?</a:t>
            </a:r>
          </a:p>
          <a:p>
            <a:pPr>
              <a:buFontTx/>
              <a:buNone/>
            </a:pPr>
            <a:r>
              <a:rPr lang="en-US" sz="4000"/>
              <a:t>	1. Rarely is there a pure covalent or 		ionic bond</a:t>
            </a:r>
          </a:p>
          <a:p>
            <a:pPr>
              <a:buFontTx/>
              <a:buNone/>
            </a:pPr>
            <a:r>
              <a:rPr lang="en-US" sz="4000"/>
              <a:t>	2. Usually a mixture of the two</a:t>
            </a:r>
          </a:p>
          <a:p>
            <a:pPr>
              <a:buFontTx/>
              <a:buNone/>
            </a:pPr>
            <a:r>
              <a:rPr lang="en-US" sz="4000"/>
              <a:t>	3. Type is based on electronegativity 				or</a:t>
            </a:r>
          </a:p>
          <a:p>
            <a:pPr>
              <a:buFontTx/>
              <a:buNone/>
            </a:pPr>
            <a:r>
              <a:rPr lang="en-US" sz="4000"/>
              <a:t>		the ability to attract electrons</a:t>
            </a:r>
          </a:p>
          <a:p>
            <a:pPr>
              <a:buFontTx/>
              <a:buNone/>
            </a:pPr>
            <a:r>
              <a:rPr lang="en-US" sz="4000"/>
              <a:t>	4. Calculating the difference in the two 	element’s electronegativity 	determines if ionic or covalent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/>
              <a:t>5. differences: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/>
              <a:t>	a. If difference is 1.7 or higher 			than it is ionic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/>
              <a:t>	b. 0.3 to 1.7 than polar covalent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/>
              <a:t>	c. 0 to 0.3 is nonpolar covalent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presentationml/2006/ole">
            <p:oleObj spid="_x0000_s14339" name="Photo Editor Photo" r:id="rId4" imgW="4122777" imgH="1744762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8" y="0"/>
            <a:ext cx="5376862" cy="67945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200"/>
              <a:t>6. Ex. </a:t>
            </a:r>
          </a:p>
          <a:p>
            <a:pPr>
              <a:buFontTx/>
              <a:buNone/>
            </a:pPr>
            <a:r>
              <a:rPr lang="en-US" sz="4200"/>
              <a:t>	a. calcium chlorine: 3.0 – 1.0 = 2.0</a:t>
            </a:r>
          </a:p>
          <a:p>
            <a:pPr>
              <a:buFontTx/>
              <a:buNone/>
            </a:pPr>
            <a:r>
              <a:rPr lang="en-US" sz="4200"/>
              <a:t>							ionic</a:t>
            </a:r>
          </a:p>
          <a:p>
            <a:pPr>
              <a:buFontTx/>
              <a:buNone/>
            </a:pPr>
            <a:r>
              <a:rPr lang="en-US" sz="4200"/>
              <a:t>	b. oxygen chlorine: 3.5 – 3.0 = 0.5</a:t>
            </a:r>
          </a:p>
          <a:p>
            <a:pPr>
              <a:buFontTx/>
              <a:buNone/>
            </a:pPr>
            <a:r>
              <a:rPr lang="en-US" sz="4200"/>
              <a:t>							polar covalent</a:t>
            </a:r>
          </a:p>
          <a:p>
            <a:pPr>
              <a:buFontTx/>
              <a:buNone/>
            </a:pPr>
            <a:r>
              <a:rPr lang="en-US" sz="4200"/>
              <a:t>	c. chlorine bromine: 3.0 – 2.8 = 0.2</a:t>
            </a:r>
          </a:p>
          <a:p>
            <a:pPr>
              <a:buFontTx/>
              <a:buNone/>
            </a:pPr>
            <a:r>
              <a:rPr lang="en-US" sz="4200"/>
              <a:t>						nonpolar covalent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7. Nonpolar covalent is an even 	distribution of electrical charge</a:t>
            </a:r>
          </a:p>
          <a:p>
            <a:pPr>
              <a:buFontTx/>
              <a:buNone/>
            </a:pPr>
            <a:r>
              <a:rPr lang="en-US" sz="4000"/>
              <a:t>	usually between same atoms Ex. O</a:t>
            </a:r>
            <a:r>
              <a:rPr lang="en-US" sz="4000" baseline="-25000"/>
              <a:t>2</a:t>
            </a:r>
            <a:endParaRPr lang="en-US" sz="4000"/>
          </a:p>
          <a:p>
            <a:pPr>
              <a:buFontTx/>
              <a:buNone/>
            </a:pPr>
            <a:r>
              <a:rPr lang="en-US" sz="4000"/>
              <a:t>8. Polar covalent is an uneven 	distribution of electrical charges</a:t>
            </a:r>
          </a:p>
          <a:p>
            <a:pPr>
              <a:buFontTx/>
              <a:buNone/>
            </a:pPr>
            <a:r>
              <a:rPr lang="en-US" sz="4000"/>
              <a:t>		meaning one atom has a greater 	“pull” than the other</a:t>
            </a:r>
          </a:p>
        </p:txBody>
      </p:sp>
      <p:pic>
        <p:nvPicPr>
          <p:cNvPr id="17411" name="Picture 3" descr="non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4486275" cy="2133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412" name="Picture 4" descr="p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648200"/>
            <a:ext cx="4419600" cy="2209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9. So</a:t>
            </a:r>
          </a:p>
          <a:p>
            <a:pPr>
              <a:buFontTx/>
              <a:buNone/>
            </a:pPr>
            <a:r>
              <a:rPr lang="en-US" sz="4400"/>
              <a:t>	a. a large difference in 	electronegativity will result in an 	ionic bond</a:t>
            </a:r>
          </a:p>
          <a:p>
            <a:pPr>
              <a:buFontTx/>
              <a:buNone/>
            </a:pPr>
            <a:r>
              <a:rPr lang="en-US" sz="4400"/>
              <a:t>	b. and a small difference will result 	in a covalent bond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533400" y="0"/>
            <a:ext cx="5791200" cy="762000"/>
          </a:xfrm>
          <a:noFill/>
          <a:ln/>
        </p:spPr>
        <p:txBody>
          <a:bodyPr lIns="92075" tIns="46038" rIns="92075" bIns="46038" anchorCtr="1">
            <a:spAutoFit/>
          </a:bodyPr>
          <a:lstStyle/>
          <a:p>
            <a:pPr algn="l"/>
            <a:r>
              <a:rPr lang="en-US"/>
              <a:t>III. Covalent bonds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A. Nonmetals hold on to their valence 	electrons.</a:t>
            </a:r>
          </a:p>
          <a:p>
            <a:pPr>
              <a:buFontTx/>
              <a:buNone/>
            </a:pPr>
            <a:r>
              <a:rPr lang="en-US" sz="4000"/>
              <a:t>	1. They can’t give away e- to bond.</a:t>
            </a:r>
          </a:p>
          <a:p>
            <a:pPr>
              <a:buFontTx/>
              <a:buNone/>
            </a:pPr>
            <a:r>
              <a:rPr lang="en-US" sz="4000"/>
              <a:t>	2. Still want noble gas configuration.</a:t>
            </a:r>
          </a:p>
          <a:p>
            <a:pPr>
              <a:buFontTx/>
              <a:buNone/>
            </a:pPr>
            <a:r>
              <a:rPr lang="en-US" sz="4000"/>
              <a:t>	3. Get it by </a:t>
            </a:r>
            <a:r>
              <a:rPr lang="en-US" sz="4000" u="sng"/>
              <a:t>sharing valence electrons</a:t>
            </a:r>
            <a:r>
              <a:rPr lang="en-US" sz="4000"/>
              <a:t> 	with each other.</a:t>
            </a:r>
          </a:p>
          <a:p>
            <a:pPr>
              <a:buFontTx/>
              <a:buNone/>
            </a:pPr>
            <a:r>
              <a:rPr lang="en-US" sz="4000"/>
              <a:t>	4. By sharing, </a:t>
            </a:r>
            <a:r>
              <a:rPr lang="en-US" sz="4000" u="sng"/>
              <a:t>both atoms</a:t>
            </a:r>
            <a:r>
              <a:rPr lang="en-US" sz="4000"/>
              <a:t> get to count 	the electrons toward a noble gas 	configuration.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322388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3600"/>
              <a:t>B. Ex. </a:t>
            </a:r>
          </a:p>
          <a:p>
            <a:pPr>
              <a:buFontTx/>
              <a:buNone/>
            </a:pPr>
            <a:r>
              <a:rPr lang="en-US" sz="3600"/>
              <a:t>		Fluorine has seven valence electrons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2819400" y="4191000"/>
            <a:ext cx="1524000" cy="1654175"/>
            <a:chOff x="1440" y="2664"/>
            <a:chExt cx="960" cy="1042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2533" name="Group 5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22534" name="Oval 6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" name="Oval 7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22538" name="Oval 10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9" name="Oval 11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0" name="Group 12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22541" name="Oval 13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Oval 14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I. Intro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4400"/>
              <a:t>What is chemical bonding?</a:t>
            </a:r>
          </a:p>
          <a:p>
            <a:pPr marL="609600" indent="-609600">
              <a:buFontTx/>
              <a:buNone/>
            </a:pPr>
            <a:r>
              <a:rPr lang="en-US" sz="4400"/>
              <a:t>	1. the combining of two or more 		atoms together</a:t>
            </a:r>
          </a:p>
          <a:p>
            <a:pPr marL="609600" indent="-609600">
              <a:buFontTx/>
              <a:buNone/>
            </a:pPr>
            <a:r>
              <a:rPr lang="en-US" sz="4400"/>
              <a:t>	2. the creating of more stable 			arrangements of matter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763000" cy="194945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Fluorine has seven valence electrons</a:t>
            </a:r>
          </a:p>
          <a:p>
            <a:pPr>
              <a:buFontTx/>
              <a:buNone/>
            </a:pPr>
            <a:r>
              <a:rPr lang="en-US" sz="4000"/>
              <a:t>A second atom also has seven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2286000" y="4229100"/>
            <a:ext cx="1524000" cy="1654175"/>
            <a:chOff x="1440" y="2664"/>
            <a:chExt cx="960" cy="1042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23558" name="Oval 6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23562" name="Oval 10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" name="Oval 11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23565" name="Oval 13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Oval 14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5181600" y="4229100"/>
            <a:ext cx="1524000" cy="1654175"/>
            <a:chOff x="3264" y="2664"/>
            <a:chExt cx="960" cy="1042"/>
          </a:xfrm>
        </p:grpSpPr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408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3569" name="Group 17"/>
            <p:cNvGrpSpPr>
              <a:grpSpLocks/>
            </p:cNvGrpSpPr>
            <p:nvPr/>
          </p:nvGrpSpPr>
          <p:grpSpPr bwMode="auto">
            <a:xfrm>
              <a:off x="4128" y="2928"/>
              <a:ext cx="96" cy="336"/>
              <a:chOff x="4128" y="2928"/>
              <a:chExt cx="96" cy="336"/>
            </a:xfrm>
          </p:grpSpPr>
          <p:sp>
            <p:nvSpPr>
              <p:cNvPr id="23570" name="Oval 18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2" name="Oval 20"/>
            <p:cNvSpPr>
              <a:spLocks noChangeArrowheads="1"/>
            </p:cNvSpPr>
            <p:nvPr/>
          </p:nvSpPr>
          <p:spPr bwMode="auto">
            <a:xfrm>
              <a:off x="3264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3" name="Group 21"/>
            <p:cNvGrpSpPr>
              <a:grpSpLocks/>
            </p:cNvGrpSpPr>
            <p:nvPr/>
          </p:nvGrpSpPr>
          <p:grpSpPr bwMode="auto">
            <a:xfrm>
              <a:off x="3528" y="2664"/>
              <a:ext cx="336" cy="96"/>
              <a:chOff x="3528" y="2664"/>
              <a:chExt cx="336" cy="96"/>
            </a:xfrm>
          </p:grpSpPr>
          <p:sp>
            <p:nvSpPr>
              <p:cNvPr id="23574" name="Oval 22"/>
              <p:cNvSpPr>
                <a:spLocks noChangeArrowheads="1"/>
              </p:cNvSpPr>
              <p:nvPr/>
            </p:nvSpPr>
            <p:spPr bwMode="auto">
              <a:xfrm>
                <a:off x="376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3576" y="3480"/>
              <a:ext cx="336" cy="96"/>
              <a:chOff x="3576" y="3480"/>
              <a:chExt cx="336" cy="96"/>
            </a:xfrm>
          </p:grpSpPr>
          <p:sp>
            <p:nvSpPr>
              <p:cNvPr id="23577" name="Oval 25"/>
              <p:cNvSpPr>
                <a:spLocks noChangeArrowheads="1"/>
              </p:cNvSpPr>
              <p:nvPr/>
            </p:nvSpPr>
            <p:spPr bwMode="auto">
              <a:xfrm>
                <a:off x="381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Oval 26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228600"/>
            <a:ext cx="883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2286000" y="4229100"/>
            <a:ext cx="1524000" cy="1654175"/>
            <a:chOff x="1440" y="2664"/>
            <a:chExt cx="960" cy="1042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163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1440" y="2928"/>
              <a:ext cx="96" cy="336"/>
              <a:chOff x="1440" y="2928"/>
              <a:chExt cx="96" cy="336"/>
            </a:xfrm>
          </p:grpSpPr>
          <p:sp>
            <p:nvSpPr>
              <p:cNvPr id="24582" name="Oval 6"/>
              <p:cNvSpPr>
                <a:spLocks noChangeArrowheads="1"/>
              </p:cNvSpPr>
              <p:nvPr/>
            </p:nvSpPr>
            <p:spPr bwMode="auto">
              <a:xfrm>
                <a:off x="144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Oval 7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84" name="Oval 8"/>
            <p:cNvSpPr>
              <a:spLocks noChangeArrowheads="1"/>
            </p:cNvSpPr>
            <p:nvPr/>
          </p:nvSpPr>
          <p:spPr bwMode="auto">
            <a:xfrm>
              <a:off x="2304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1752" y="2664"/>
              <a:ext cx="336" cy="96"/>
              <a:chOff x="1752" y="2664"/>
              <a:chExt cx="336" cy="96"/>
            </a:xfrm>
          </p:grpSpPr>
          <p:sp>
            <p:nvSpPr>
              <p:cNvPr id="24586" name="Oval 10"/>
              <p:cNvSpPr>
                <a:spLocks noChangeArrowheads="1"/>
              </p:cNvSpPr>
              <p:nvPr/>
            </p:nvSpPr>
            <p:spPr bwMode="auto">
              <a:xfrm>
                <a:off x="19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11"/>
              <p:cNvSpPr>
                <a:spLocks noChangeArrowheads="1"/>
              </p:cNvSpPr>
              <p:nvPr/>
            </p:nvSpPr>
            <p:spPr bwMode="auto">
              <a:xfrm>
                <a:off x="175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88" name="Group 12"/>
            <p:cNvGrpSpPr>
              <a:grpSpLocks/>
            </p:cNvGrpSpPr>
            <p:nvPr/>
          </p:nvGrpSpPr>
          <p:grpSpPr bwMode="auto">
            <a:xfrm>
              <a:off x="1800" y="3480"/>
              <a:ext cx="336" cy="96"/>
              <a:chOff x="1800" y="3480"/>
              <a:chExt cx="336" cy="96"/>
            </a:xfrm>
          </p:grpSpPr>
          <p:sp>
            <p:nvSpPr>
              <p:cNvPr id="24589" name="Oval 13"/>
              <p:cNvSpPr>
                <a:spLocks noChangeArrowheads="1"/>
              </p:cNvSpPr>
              <p:nvPr/>
            </p:nvSpPr>
            <p:spPr bwMode="auto">
              <a:xfrm>
                <a:off x="20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Oval 14"/>
              <p:cNvSpPr>
                <a:spLocks noChangeArrowheads="1"/>
              </p:cNvSpPr>
              <p:nvPr/>
            </p:nvSpPr>
            <p:spPr bwMode="auto">
              <a:xfrm>
                <a:off x="180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5181600" y="4229100"/>
            <a:ext cx="1524000" cy="1654175"/>
            <a:chOff x="3264" y="2664"/>
            <a:chExt cx="960" cy="1042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3408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4593" name="Group 17"/>
            <p:cNvGrpSpPr>
              <a:grpSpLocks/>
            </p:cNvGrpSpPr>
            <p:nvPr/>
          </p:nvGrpSpPr>
          <p:grpSpPr bwMode="auto">
            <a:xfrm>
              <a:off x="4128" y="2928"/>
              <a:ext cx="96" cy="336"/>
              <a:chOff x="4128" y="2928"/>
              <a:chExt cx="96" cy="336"/>
            </a:xfrm>
          </p:grpSpPr>
          <p:sp>
            <p:nvSpPr>
              <p:cNvPr id="24594" name="Oval 18"/>
              <p:cNvSpPr>
                <a:spLocks noChangeArrowheads="1"/>
              </p:cNvSpPr>
              <p:nvPr/>
            </p:nvSpPr>
            <p:spPr bwMode="auto">
              <a:xfrm>
                <a:off x="41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Oval 19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3264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3528" y="2664"/>
              <a:ext cx="336" cy="96"/>
              <a:chOff x="3528" y="2664"/>
              <a:chExt cx="336" cy="96"/>
            </a:xfrm>
          </p:grpSpPr>
          <p:sp>
            <p:nvSpPr>
              <p:cNvPr id="24598" name="Oval 22"/>
              <p:cNvSpPr>
                <a:spLocks noChangeArrowheads="1"/>
              </p:cNvSpPr>
              <p:nvPr/>
            </p:nvSpPr>
            <p:spPr bwMode="auto">
              <a:xfrm>
                <a:off x="376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Oval 23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00" name="Group 24"/>
            <p:cNvGrpSpPr>
              <a:grpSpLocks/>
            </p:cNvGrpSpPr>
            <p:nvPr/>
          </p:nvGrpSpPr>
          <p:grpSpPr bwMode="auto">
            <a:xfrm>
              <a:off x="3576" y="3480"/>
              <a:ext cx="336" cy="96"/>
              <a:chOff x="3576" y="3480"/>
              <a:chExt cx="336" cy="96"/>
            </a:xfrm>
          </p:grpSpPr>
          <p:sp>
            <p:nvSpPr>
              <p:cNvPr id="24601" name="Oval 25"/>
              <p:cNvSpPr>
                <a:spLocks noChangeArrowheads="1"/>
              </p:cNvSpPr>
              <p:nvPr/>
            </p:nvSpPr>
            <p:spPr bwMode="auto">
              <a:xfrm>
                <a:off x="381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Oval 26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514600" y="4229100"/>
            <a:ext cx="1524000" cy="1654175"/>
            <a:chOff x="1584" y="2664"/>
            <a:chExt cx="960" cy="1042"/>
          </a:xfrm>
        </p:grpSpPr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776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584" y="2928"/>
              <a:ext cx="96" cy="336"/>
              <a:chOff x="1584" y="2928"/>
              <a:chExt cx="96" cy="336"/>
            </a:xfrm>
          </p:grpSpPr>
          <p:sp>
            <p:nvSpPr>
              <p:cNvPr id="25606" name="Oval 6"/>
              <p:cNvSpPr>
                <a:spLocks noChangeArrowheads="1"/>
              </p:cNvSpPr>
              <p:nvPr/>
            </p:nvSpPr>
            <p:spPr bwMode="auto">
              <a:xfrm>
                <a:off x="158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7" name="Oval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2448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1896" y="2664"/>
              <a:ext cx="336" cy="96"/>
              <a:chOff x="1896" y="2664"/>
              <a:chExt cx="336" cy="96"/>
            </a:xfrm>
          </p:grpSpPr>
          <p:sp>
            <p:nvSpPr>
              <p:cNvPr id="25610" name="Oval 10"/>
              <p:cNvSpPr>
                <a:spLocks noChangeArrowheads="1"/>
              </p:cNvSpPr>
              <p:nvPr/>
            </p:nvSpPr>
            <p:spPr bwMode="auto">
              <a:xfrm>
                <a:off x="213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1" name="Oval 11"/>
              <p:cNvSpPr>
                <a:spLocks noChangeArrowheads="1"/>
              </p:cNvSpPr>
              <p:nvPr/>
            </p:nvSpPr>
            <p:spPr bwMode="auto">
              <a:xfrm>
                <a:off x="189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1944" y="3480"/>
              <a:ext cx="336" cy="96"/>
              <a:chOff x="1944" y="3480"/>
              <a:chExt cx="336" cy="96"/>
            </a:xfrm>
          </p:grpSpPr>
          <p:sp>
            <p:nvSpPr>
              <p:cNvPr id="25613" name="Oval 13"/>
              <p:cNvSpPr>
                <a:spLocks noChangeArrowheads="1"/>
              </p:cNvSpPr>
              <p:nvPr/>
            </p:nvSpPr>
            <p:spPr bwMode="auto">
              <a:xfrm>
                <a:off x="218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4" name="Oval 14"/>
              <p:cNvSpPr>
                <a:spLocks noChangeArrowheads="1"/>
              </p:cNvSpPr>
              <p:nvPr/>
            </p:nvSpPr>
            <p:spPr bwMode="auto">
              <a:xfrm>
                <a:off x="194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4953000" y="4229100"/>
            <a:ext cx="1524000" cy="1654175"/>
            <a:chOff x="3120" y="2664"/>
            <a:chExt cx="960" cy="1042"/>
          </a:xfrm>
        </p:grpSpPr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264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3984" y="2928"/>
              <a:ext cx="96" cy="336"/>
              <a:chOff x="3984" y="2928"/>
              <a:chExt cx="96" cy="336"/>
            </a:xfrm>
          </p:grpSpPr>
          <p:sp>
            <p:nvSpPr>
              <p:cNvPr id="25618" name="Oval 18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Oval 19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0" name="Oval 20"/>
            <p:cNvSpPr>
              <a:spLocks noChangeArrowheads="1"/>
            </p:cNvSpPr>
            <p:nvPr/>
          </p:nvSpPr>
          <p:spPr bwMode="auto">
            <a:xfrm>
              <a:off x="3120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1" name="Group 21"/>
            <p:cNvGrpSpPr>
              <a:grpSpLocks/>
            </p:cNvGrpSpPr>
            <p:nvPr/>
          </p:nvGrpSpPr>
          <p:grpSpPr bwMode="auto">
            <a:xfrm>
              <a:off x="3384" y="2664"/>
              <a:ext cx="336" cy="96"/>
              <a:chOff x="3384" y="2664"/>
              <a:chExt cx="336" cy="96"/>
            </a:xfrm>
          </p:grpSpPr>
          <p:sp>
            <p:nvSpPr>
              <p:cNvPr id="25622" name="Oval 22"/>
              <p:cNvSpPr>
                <a:spLocks noChangeArrowheads="1"/>
              </p:cNvSpPr>
              <p:nvPr/>
            </p:nvSpPr>
            <p:spPr bwMode="auto">
              <a:xfrm>
                <a:off x="3624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auto">
              <a:xfrm>
                <a:off x="3384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3432" y="3480"/>
              <a:ext cx="336" cy="96"/>
              <a:chOff x="3432" y="3480"/>
              <a:chExt cx="336" cy="96"/>
            </a:xfrm>
          </p:grpSpPr>
          <p:sp>
            <p:nvSpPr>
              <p:cNvPr id="25625" name="Oval 25"/>
              <p:cNvSpPr>
                <a:spLocks noChangeArrowheads="1"/>
              </p:cNvSpPr>
              <p:nvPr/>
            </p:nvSpPr>
            <p:spPr bwMode="auto">
              <a:xfrm>
                <a:off x="3672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6" name="Oval 26"/>
              <p:cNvSpPr>
                <a:spLocks noChangeArrowheads="1"/>
              </p:cNvSpPr>
              <p:nvPr/>
            </p:nvSpPr>
            <p:spPr bwMode="auto">
              <a:xfrm>
                <a:off x="3432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743200" y="4229100"/>
            <a:ext cx="1524000" cy="1654175"/>
            <a:chOff x="1728" y="2664"/>
            <a:chExt cx="960" cy="1042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920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1728" y="2928"/>
              <a:ext cx="96" cy="336"/>
              <a:chOff x="1728" y="2928"/>
              <a:chExt cx="96" cy="336"/>
            </a:xfrm>
          </p:grpSpPr>
          <p:sp>
            <p:nvSpPr>
              <p:cNvPr id="26630" name="Oval 6"/>
              <p:cNvSpPr>
                <a:spLocks noChangeArrowheads="1"/>
              </p:cNvSpPr>
              <p:nvPr/>
            </p:nvSpPr>
            <p:spPr bwMode="auto">
              <a:xfrm>
                <a:off x="172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" name="Oval 7"/>
              <p:cNvSpPr>
                <a:spLocks noChangeArrowheads="1"/>
              </p:cNvSpPr>
              <p:nvPr/>
            </p:nvSpPr>
            <p:spPr bwMode="auto">
              <a:xfrm>
                <a:off x="172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2592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3" name="Group 9"/>
            <p:cNvGrpSpPr>
              <a:grpSpLocks/>
            </p:cNvGrpSpPr>
            <p:nvPr/>
          </p:nvGrpSpPr>
          <p:grpSpPr bwMode="auto">
            <a:xfrm>
              <a:off x="2040" y="2664"/>
              <a:ext cx="336" cy="96"/>
              <a:chOff x="2040" y="2664"/>
              <a:chExt cx="336" cy="9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auto">
              <a:xfrm>
                <a:off x="2280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Oval 11"/>
              <p:cNvSpPr>
                <a:spLocks noChangeArrowheads="1"/>
              </p:cNvSpPr>
              <p:nvPr/>
            </p:nvSpPr>
            <p:spPr bwMode="auto">
              <a:xfrm>
                <a:off x="2040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6" name="Group 12"/>
            <p:cNvGrpSpPr>
              <a:grpSpLocks/>
            </p:cNvGrpSpPr>
            <p:nvPr/>
          </p:nvGrpSpPr>
          <p:grpSpPr bwMode="auto">
            <a:xfrm>
              <a:off x="2088" y="3480"/>
              <a:ext cx="336" cy="96"/>
              <a:chOff x="2088" y="3480"/>
              <a:chExt cx="336" cy="96"/>
            </a:xfrm>
          </p:grpSpPr>
          <p:sp>
            <p:nvSpPr>
              <p:cNvPr id="26637" name="Oval 13"/>
              <p:cNvSpPr>
                <a:spLocks noChangeArrowheads="1"/>
              </p:cNvSpPr>
              <p:nvPr/>
            </p:nvSpPr>
            <p:spPr bwMode="auto">
              <a:xfrm>
                <a:off x="2328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Oval 14"/>
              <p:cNvSpPr>
                <a:spLocks noChangeArrowheads="1"/>
              </p:cNvSpPr>
              <p:nvPr/>
            </p:nvSpPr>
            <p:spPr bwMode="auto">
              <a:xfrm>
                <a:off x="2088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4800600" y="4229100"/>
            <a:ext cx="1524000" cy="1654175"/>
            <a:chOff x="3024" y="2664"/>
            <a:chExt cx="960" cy="1042"/>
          </a:xfrm>
        </p:grpSpPr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168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3888" y="2928"/>
              <a:ext cx="96" cy="336"/>
              <a:chOff x="3888" y="2928"/>
              <a:chExt cx="96" cy="336"/>
            </a:xfrm>
          </p:grpSpPr>
          <p:sp>
            <p:nvSpPr>
              <p:cNvPr id="26642" name="Oval 18"/>
              <p:cNvSpPr>
                <a:spLocks noChangeArrowheads="1"/>
              </p:cNvSpPr>
              <p:nvPr/>
            </p:nvSpPr>
            <p:spPr bwMode="auto">
              <a:xfrm>
                <a:off x="388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Oval 19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>
              <a:off x="3024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5" name="Group 21"/>
            <p:cNvGrpSpPr>
              <a:grpSpLocks/>
            </p:cNvGrpSpPr>
            <p:nvPr/>
          </p:nvGrpSpPr>
          <p:grpSpPr bwMode="auto">
            <a:xfrm>
              <a:off x="3288" y="2664"/>
              <a:ext cx="336" cy="96"/>
              <a:chOff x="3288" y="2664"/>
              <a:chExt cx="336" cy="96"/>
            </a:xfrm>
          </p:grpSpPr>
          <p:sp>
            <p:nvSpPr>
              <p:cNvPr id="26646" name="Oval 22"/>
              <p:cNvSpPr>
                <a:spLocks noChangeArrowheads="1"/>
              </p:cNvSpPr>
              <p:nvPr/>
            </p:nvSpPr>
            <p:spPr bwMode="auto">
              <a:xfrm>
                <a:off x="352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Oval 23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8" name="Group 24"/>
            <p:cNvGrpSpPr>
              <a:grpSpLocks/>
            </p:cNvGrpSpPr>
            <p:nvPr/>
          </p:nvGrpSpPr>
          <p:grpSpPr bwMode="auto">
            <a:xfrm>
              <a:off x="3336" y="3480"/>
              <a:ext cx="336" cy="96"/>
              <a:chOff x="3336" y="3480"/>
              <a:chExt cx="336" cy="96"/>
            </a:xfrm>
          </p:grpSpPr>
          <p:sp>
            <p:nvSpPr>
              <p:cNvPr id="26649" name="Oval 25"/>
              <p:cNvSpPr>
                <a:spLocks noChangeArrowheads="1"/>
              </p:cNvSpPr>
              <p:nvPr/>
            </p:nvSpPr>
            <p:spPr bwMode="auto">
              <a:xfrm>
                <a:off x="357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0" name="Oval 26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895600" y="4229100"/>
            <a:ext cx="1524000" cy="1654175"/>
            <a:chOff x="1824" y="2664"/>
            <a:chExt cx="960" cy="1042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2016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1824" y="2928"/>
              <a:ext cx="96" cy="336"/>
              <a:chOff x="1824" y="2928"/>
              <a:chExt cx="96" cy="336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2688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57" name="Group 9"/>
            <p:cNvGrpSpPr>
              <a:grpSpLocks/>
            </p:cNvGrpSpPr>
            <p:nvPr/>
          </p:nvGrpSpPr>
          <p:grpSpPr bwMode="auto">
            <a:xfrm>
              <a:off x="2136" y="2664"/>
              <a:ext cx="336" cy="96"/>
              <a:chOff x="2136" y="2664"/>
              <a:chExt cx="336" cy="96"/>
            </a:xfrm>
          </p:grpSpPr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237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auto">
              <a:xfrm>
                <a:off x="2136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60" name="Group 12"/>
            <p:cNvGrpSpPr>
              <a:grpSpLocks/>
            </p:cNvGrpSpPr>
            <p:nvPr/>
          </p:nvGrpSpPr>
          <p:grpSpPr bwMode="auto">
            <a:xfrm>
              <a:off x="2184" y="3480"/>
              <a:ext cx="336" cy="96"/>
              <a:chOff x="2184" y="3480"/>
              <a:chExt cx="336" cy="96"/>
            </a:xfrm>
          </p:grpSpPr>
          <p:sp>
            <p:nvSpPr>
              <p:cNvPr id="27661" name="Oval 13"/>
              <p:cNvSpPr>
                <a:spLocks noChangeArrowheads="1"/>
              </p:cNvSpPr>
              <p:nvPr/>
            </p:nvSpPr>
            <p:spPr bwMode="auto">
              <a:xfrm>
                <a:off x="242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Oval 14"/>
              <p:cNvSpPr>
                <a:spLocks noChangeArrowheads="1"/>
              </p:cNvSpPr>
              <p:nvPr/>
            </p:nvSpPr>
            <p:spPr bwMode="auto">
              <a:xfrm>
                <a:off x="2184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4648200" y="4229100"/>
            <a:ext cx="1524000" cy="1654175"/>
            <a:chOff x="2928" y="2664"/>
            <a:chExt cx="960" cy="1042"/>
          </a:xfrm>
        </p:grpSpPr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307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3792" y="2928"/>
              <a:ext cx="96" cy="336"/>
              <a:chOff x="3792" y="2928"/>
              <a:chExt cx="96" cy="336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auto">
              <a:xfrm>
                <a:off x="3792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auto">
              <a:xfrm>
                <a:off x="3792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2928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9" name="Group 21"/>
            <p:cNvGrpSpPr>
              <a:grpSpLocks/>
            </p:cNvGrpSpPr>
            <p:nvPr/>
          </p:nvGrpSpPr>
          <p:grpSpPr bwMode="auto">
            <a:xfrm>
              <a:off x="3192" y="2664"/>
              <a:ext cx="336" cy="96"/>
              <a:chOff x="3192" y="2664"/>
              <a:chExt cx="336" cy="96"/>
            </a:xfrm>
          </p:grpSpPr>
          <p:sp>
            <p:nvSpPr>
              <p:cNvPr id="27670" name="Oval 22"/>
              <p:cNvSpPr>
                <a:spLocks noChangeArrowheads="1"/>
              </p:cNvSpPr>
              <p:nvPr/>
            </p:nvSpPr>
            <p:spPr bwMode="auto">
              <a:xfrm>
                <a:off x="34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auto">
              <a:xfrm>
                <a:off x="319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72" name="Group 24"/>
            <p:cNvGrpSpPr>
              <a:grpSpLocks/>
            </p:cNvGrpSpPr>
            <p:nvPr/>
          </p:nvGrpSpPr>
          <p:grpSpPr bwMode="auto">
            <a:xfrm>
              <a:off x="3240" y="3480"/>
              <a:ext cx="336" cy="96"/>
              <a:chOff x="3240" y="3480"/>
              <a:chExt cx="336" cy="96"/>
            </a:xfrm>
          </p:grpSpPr>
          <p:sp>
            <p:nvSpPr>
              <p:cNvPr id="27673" name="Oval 25"/>
              <p:cNvSpPr>
                <a:spLocks noChangeArrowheads="1"/>
              </p:cNvSpPr>
              <p:nvPr/>
            </p:nvSpPr>
            <p:spPr bwMode="auto">
              <a:xfrm>
                <a:off x="34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Oval 26"/>
              <p:cNvSpPr>
                <a:spLocks noChangeArrowheads="1"/>
              </p:cNvSpPr>
              <p:nvPr/>
            </p:nvSpPr>
            <p:spPr bwMode="auto">
              <a:xfrm>
                <a:off x="324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048000" y="4229100"/>
            <a:ext cx="1524000" cy="1654175"/>
            <a:chOff x="1920" y="2664"/>
            <a:chExt cx="960" cy="1042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211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1920" y="2928"/>
              <a:ext cx="96" cy="336"/>
              <a:chOff x="1920" y="2928"/>
              <a:chExt cx="96" cy="336"/>
            </a:xfrm>
          </p:grpSpPr>
          <p:sp>
            <p:nvSpPr>
              <p:cNvPr id="28678" name="Oval 6"/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1" name="Group 9"/>
            <p:cNvGrpSpPr>
              <a:grpSpLocks/>
            </p:cNvGrpSpPr>
            <p:nvPr/>
          </p:nvGrpSpPr>
          <p:grpSpPr bwMode="auto">
            <a:xfrm>
              <a:off x="2232" y="2664"/>
              <a:ext cx="336" cy="96"/>
              <a:chOff x="2232" y="2664"/>
              <a:chExt cx="336" cy="96"/>
            </a:xfrm>
          </p:grpSpPr>
          <p:sp>
            <p:nvSpPr>
              <p:cNvPr id="28682" name="Oval 10"/>
              <p:cNvSpPr>
                <a:spLocks noChangeArrowheads="1"/>
              </p:cNvSpPr>
              <p:nvPr/>
            </p:nvSpPr>
            <p:spPr bwMode="auto">
              <a:xfrm>
                <a:off x="247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3" name="Oval 11"/>
              <p:cNvSpPr>
                <a:spLocks noChangeArrowheads="1"/>
              </p:cNvSpPr>
              <p:nvPr/>
            </p:nvSpPr>
            <p:spPr bwMode="auto">
              <a:xfrm>
                <a:off x="22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84" name="Group 12"/>
            <p:cNvGrpSpPr>
              <a:grpSpLocks/>
            </p:cNvGrpSpPr>
            <p:nvPr/>
          </p:nvGrpSpPr>
          <p:grpSpPr bwMode="auto">
            <a:xfrm>
              <a:off x="2280" y="3480"/>
              <a:ext cx="336" cy="96"/>
              <a:chOff x="2280" y="3480"/>
              <a:chExt cx="336" cy="96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252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Oval 14"/>
              <p:cNvSpPr>
                <a:spLocks noChangeArrowheads="1"/>
              </p:cNvSpPr>
              <p:nvPr/>
            </p:nvSpPr>
            <p:spPr bwMode="auto">
              <a:xfrm>
                <a:off x="22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4419600" y="4229100"/>
            <a:ext cx="1524000" cy="1654175"/>
            <a:chOff x="2784" y="2664"/>
            <a:chExt cx="960" cy="1042"/>
          </a:xfrm>
        </p:grpSpPr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2928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3648" y="2928"/>
              <a:ext cx="96" cy="336"/>
              <a:chOff x="3648" y="2928"/>
              <a:chExt cx="96" cy="336"/>
            </a:xfrm>
          </p:grpSpPr>
          <p:sp>
            <p:nvSpPr>
              <p:cNvPr id="28690" name="Oval 18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3" name="Group 21"/>
            <p:cNvGrpSpPr>
              <a:grpSpLocks/>
            </p:cNvGrpSpPr>
            <p:nvPr/>
          </p:nvGrpSpPr>
          <p:grpSpPr bwMode="auto">
            <a:xfrm>
              <a:off x="3048" y="2664"/>
              <a:ext cx="336" cy="96"/>
              <a:chOff x="3048" y="2664"/>
              <a:chExt cx="336" cy="96"/>
            </a:xfrm>
          </p:grpSpPr>
          <p:sp>
            <p:nvSpPr>
              <p:cNvPr id="28694" name="Oval 22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auto">
              <a:xfrm>
                <a:off x="304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96" name="Group 24"/>
            <p:cNvGrpSpPr>
              <a:grpSpLocks/>
            </p:cNvGrpSpPr>
            <p:nvPr/>
          </p:nvGrpSpPr>
          <p:grpSpPr bwMode="auto">
            <a:xfrm>
              <a:off x="3096" y="3480"/>
              <a:ext cx="336" cy="96"/>
              <a:chOff x="3096" y="3480"/>
              <a:chExt cx="336" cy="96"/>
            </a:xfrm>
          </p:grpSpPr>
          <p:sp>
            <p:nvSpPr>
              <p:cNvPr id="28697" name="Oval 25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Oval 26"/>
              <p:cNvSpPr>
                <a:spLocks noChangeArrowheads="1"/>
              </p:cNvSpPr>
              <p:nvPr/>
            </p:nvSpPr>
            <p:spPr bwMode="auto">
              <a:xfrm>
                <a:off x="309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…both end with full orbitals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048000" y="4229100"/>
            <a:ext cx="1524000" cy="1654175"/>
            <a:chOff x="1920" y="2664"/>
            <a:chExt cx="960" cy="1042"/>
          </a:xfrm>
        </p:grpSpPr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2112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9701" name="Group 5"/>
            <p:cNvGrpSpPr>
              <a:grpSpLocks/>
            </p:cNvGrpSpPr>
            <p:nvPr/>
          </p:nvGrpSpPr>
          <p:grpSpPr bwMode="auto">
            <a:xfrm>
              <a:off x="1920" y="2928"/>
              <a:ext cx="96" cy="336"/>
              <a:chOff x="1920" y="2928"/>
              <a:chExt cx="96" cy="336"/>
            </a:xfrm>
          </p:grpSpPr>
          <p:sp>
            <p:nvSpPr>
              <p:cNvPr id="29702" name="Oval 6"/>
              <p:cNvSpPr>
                <a:spLocks noChangeArrowheads="1"/>
              </p:cNvSpPr>
              <p:nvPr/>
            </p:nvSpPr>
            <p:spPr bwMode="auto">
              <a:xfrm>
                <a:off x="1920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auto">
              <a:xfrm>
                <a:off x="1920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2784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05" name="Group 9"/>
            <p:cNvGrpSpPr>
              <a:grpSpLocks/>
            </p:cNvGrpSpPr>
            <p:nvPr/>
          </p:nvGrpSpPr>
          <p:grpSpPr bwMode="auto">
            <a:xfrm>
              <a:off x="2232" y="2664"/>
              <a:ext cx="336" cy="96"/>
              <a:chOff x="2232" y="2664"/>
              <a:chExt cx="336" cy="96"/>
            </a:xfrm>
          </p:grpSpPr>
          <p:sp>
            <p:nvSpPr>
              <p:cNvPr id="29706" name="Oval 10"/>
              <p:cNvSpPr>
                <a:spLocks noChangeArrowheads="1"/>
              </p:cNvSpPr>
              <p:nvPr/>
            </p:nvSpPr>
            <p:spPr bwMode="auto">
              <a:xfrm>
                <a:off x="247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7" name="Oval 11"/>
              <p:cNvSpPr>
                <a:spLocks noChangeArrowheads="1"/>
              </p:cNvSpPr>
              <p:nvPr/>
            </p:nvSpPr>
            <p:spPr bwMode="auto">
              <a:xfrm>
                <a:off x="2232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08" name="Group 12"/>
            <p:cNvGrpSpPr>
              <a:grpSpLocks/>
            </p:cNvGrpSpPr>
            <p:nvPr/>
          </p:nvGrpSpPr>
          <p:grpSpPr bwMode="auto">
            <a:xfrm>
              <a:off x="2280" y="3480"/>
              <a:ext cx="336" cy="96"/>
              <a:chOff x="2280" y="3480"/>
              <a:chExt cx="336" cy="96"/>
            </a:xfrm>
          </p:grpSpPr>
          <p:sp>
            <p:nvSpPr>
              <p:cNvPr id="29709" name="Oval 13"/>
              <p:cNvSpPr>
                <a:spLocks noChangeArrowheads="1"/>
              </p:cNvSpPr>
              <p:nvPr/>
            </p:nvSpPr>
            <p:spPr bwMode="auto">
              <a:xfrm>
                <a:off x="252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0" name="Oval 14"/>
              <p:cNvSpPr>
                <a:spLocks noChangeArrowheads="1"/>
              </p:cNvSpPr>
              <p:nvPr/>
            </p:nvSpPr>
            <p:spPr bwMode="auto">
              <a:xfrm>
                <a:off x="2280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4419600" y="4229100"/>
            <a:ext cx="1524000" cy="1654175"/>
            <a:chOff x="2784" y="2664"/>
            <a:chExt cx="960" cy="1042"/>
          </a:xfrm>
        </p:grpSpPr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2928" y="2688"/>
              <a:ext cx="62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0"/>
                <a:t>F</a:t>
              </a:r>
            </a:p>
          </p:txBody>
        </p:sp>
        <p:grpSp>
          <p:nvGrpSpPr>
            <p:cNvPr id="29713" name="Group 17"/>
            <p:cNvGrpSpPr>
              <a:grpSpLocks/>
            </p:cNvGrpSpPr>
            <p:nvPr/>
          </p:nvGrpSpPr>
          <p:grpSpPr bwMode="auto">
            <a:xfrm>
              <a:off x="3648" y="2928"/>
              <a:ext cx="96" cy="336"/>
              <a:chOff x="3648" y="2928"/>
              <a:chExt cx="96" cy="336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17" name="Group 21"/>
            <p:cNvGrpSpPr>
              <a:grpSpLocks/>
            </p:cNvGrpSpPr>
            <p:nvPr/>
          </p:nvGrpSpPr>
          <p:grpSpPr bwMode="auto">
            <a:xfrm>
              <a:off x="3048" y="2664"/>
              <a:ext cx="336" cy="96"/>
              <a:chOff x="3048" y="2664"/>
              <a:chExt cx="336" cy="96"/>
            </a:xfrm>
          </p:grpSpPr>
          <p:sp>
            <p:nvSpPr>
              <p:cNvPr id="29718" name="Oval 22"/>
              <p:cNvSpPr>
                <a:spLocks noChangeArrowheads="1"/>
              </p:cNvSpPr>
              <p:nvPr/>
            </p:nvSpPr>
            <p:spPr bwMode="auto">
              <a:xfrm>
                <a:off x="328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9" name="Oval 23"/>
              <p:cNvSpPr>
                <a:spLocks noChangeArrowheads="1"/>
              </p:cNvSpPr>
              <p:nvPr/>
            </p:nvSpPr>
            <p:spPr bwMode="auto">
              <a:xfrm>
                <a:off x="3048" y="26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20" name="Group 24"/>
            <p:cNvGrpSpPr>
              <a:grpSpLocks/>
            </p:cNvGrpSpPr>
            <p:nvPr/>
          </p:nvGrpSpPr>
          <p:grpSpPr bwMode="auto">
            <a:xfrm>
              <a:off x="3096" y="3480"/>
              <a:ext cx="336" cy="96"/>
              <a:chOff x="3096" y="3480"/>
              <a:chExt cx="336" cy="96"/>
            </a:xfrm>
          </p:grpSpPr>
          <p:sp>
            <p:nvSpPr>
              <p:cNvPr id="29721" name="Oval 25"/>
              <p:cNvSpPr>
                <a:spLocks noChangeArrowheads="1"/>
              </p:cNvSpPr>
              <p:nvPr/>
            </p:nvSpPr>
            <p:spPr bwMode="auto">
              <a:xfrm>
                <a:off x="333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Oval 26"/>
              <p:cNvSpPr>
                <a:spLocks noChangeArrowheads="1"/>
              </p:cNvSpPr>
              <p:nvPr/>
            </p:nvSpPr>
            <p:spPr bwMode="auto">
              <a:xfrm>
                <a:off x="3096" y="34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…both end with full orbitals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352800" y="4267200"/>
            <a:ext cx="99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/>
              <a:t>F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3048000" y="4648200"/>
            <a:ext cx="152400" cy="533400"/>
            <a:chOff x="1920" y="2928"/>
            <a:chExt cx="96" cy="336"/>
          </a:xfrm>
        </p:grpSpPr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1920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1920" y="31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543300" y="4229100"/>
            <a:ext cx="533400" cy="152400"/>
            <a:chOff x="2232" y="2664"/>
            <a:chExt cx="336" cy="9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2472" y="26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2232" y="26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619500" y="5524500"/>
            <a:ext cx="533400" cy="152400"/>
            <a:chOff x="2280" y="3480"/>
            <a:chExt cx="336" cy="96"/>
          </a:xfrm>
        </p:grpSpPr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2520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2280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648200" y="4267200"/>
            <a:ext cx="99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>
                <a:solidFill>
                  <a:schemeClr val="tx2"/>
                </a:solidFill>
              </a:rPr>
              <a:t>F</a:t>
            </a:r>
          </a:p>
        </p:txBody>
      </p:sp>
      <p:grpSp>
        <p:nvGrpSpPr>
          <p:cNvPr id="30735" name="Group 15"/>
          <p:cNvGrpSpPr>
            <a:grpSpLocks/>
          </p:cNvGrpSpPr>
          <p:nvPr/>
        </p:nvGrpSpPr>
        <p:grpSpPr bwMode="auto">
          <a:xfrm>
            <a:off x="5791200" y="4648200"/>
            <a:ext cx="152400" cy="533400"/>
            <a:chOff x="3648" y="2928"/>
            <a:chExt cx="96" cy="336"/>
          </a:xfrm>
        </p:grpSpPr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4838700" y="4229100"/>
            <a:ext cx="533400" cy="152400"/>
            <a:chOff x="3048" y="2664"/>
            <a:chExt cx="336" cy="96"/>
          </a:xfrm>
        </p:grpSpPr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3288" y="26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3048" y="26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4914900" y="5524500"/>
            <a:ext cx="533400" cy="152400"/>
            <a:chOff x="3096" y="3480"/>
            <a:chExt cx="336" cy="96"/>
          </a:xfrm>
        </p:grpSpPr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3096" y="34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5949950" y="3892550"/>
            <a:ext cx="2806700" cy="2044700"/>
          </a:xfrm>
          <a:prstGeom prst="leftArrow">
            <a:avLst>
              <a:gd name="adj1" fmla="val 50000"/>
              <a:gd name="adj2" fmla="val 6862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6629400" y="44196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 Valence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Fluorine has seven valence electrons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A second atom also has seven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By sharing electrons…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…both end with full orbitals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52800" y="4267200"/>
            <a:ext cx="99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/>
              <a:t>F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048000" y="4648200"/>
            <a:ext cx="152400" cy="533400"/>
            <a:chOff x="1920" y="2928"/>
            <a:chExt cx="96" cy="336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1920" y="29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1920" y="31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3543300" y="4229100"/>
            <a:ext cx="533400" cy="152400"/>
            <a:chOff x="2232" y="2664"/>
            <a:chExt cx="336" cy="96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2472" y="26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2232" y="26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3619500" y="5524500"/>
            <a:ext cx="533400" cy="152400"/>
            <a:chOff x="2280" y="3480"/>
            <a:chExt cx="336" cy="96"/>
          </a:xfrm>
        </p:grpSpPr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2520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2280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648200" y="4267200"/>
            <a:ext cx="99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>
                <a:solidFill>
                  <a:schemeClr val="tx2"/>
                </a:solidFill>
              </a:rPr>
              <a:t>F</a:t>
            </a:r>
          </a:p>
        </p:txBody>
      </p: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5791200" y="4648200"/>
            <a:ext cx="152400" cy="533400"/>
            <a:chOff x="3648" y="2928"/>
            <a:chExt cx="96" cy="336"/>
          </a:xfrm>
        </p:grpSpPr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4838700" y="4229100"/>
            <a:ext cx="533400" cy="152400"/>
            <a:chOff x="3048" y="2664"/>
            <a:chExt cx="336" cy="96"/>
          </a:xfrm>
        </p:grpSpPr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3288" y="26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3048" y="26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4914900" y="5524500"/>
            <a:ext cx="533400" cy="152400"/>
            <a:chOff x="3096" y="3480"/>
            <a:chExt cx="336" cy="96"/>
          </a:xfrm>
        </p:grpSpPr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3096" y="34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158750" y="3892550"/>
            <a:ext cx="2882900" cy="2120900"/>
          </a:xfrm>
          <a:prstGeom prst="rightArrow">
            <a:avLst>
              <a:gd name="adj1" fmla="val 50000"/>
              <a:gd name="adj2" fmla="val 6797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381000" y="44196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 Valence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2000"/>
          </a:xfrm>
          <a:noFill/>
          <a:ln/>
        </p:spPr>
        <p:txBody>
          <a:bodyPr lIns="92075" tIns="46038" rIns="92075" bIns="46038" anchorCtr="1">
            <a:spAutoFit/>
          </a:bodyPr>
          <a:lstStyle/>
          <a:p>
            <a:r>
              <a:rPr lang="en-US"/>
              <a:t>C. A Single Covalent Bond is...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200"/>
              <a:t>	</a:t>
            </a:r>
            <a:r>
              <a:rPr lang="en-US" sz="4000"/>
              <a:t>1. A sharing of two valence electrons.</a:t>
            </a:r>
          </a:p>
          <a:p>
            <a:pPr>
              <a:buFontTx/>
              <a:buNone/>
            </a:pPr>
            <a:r>
              <a:rPr lang="en-US" sz="4000"/>
              <a:t>	2. Only nonmetals and </a:t>
            </a:r>
            <a:r>
              <a:rPr lang="en-US" sz="4000">
                <a:solidFill>
                  <a:schemeClr val="tx2"/>
                </a:solidFill>
              </a:rPr>
              <a:t>Hydrogen.</a:t>
            </a:r>
            <a:endParaRPr lang="en-US" sz="4000"/>
          </a:p>
          <a:p>
            <a:pPr>
              <a:buFontTx/>
              <a:buNone/>
            </a:pPr>
            <a:r>
              <a:rPr lang="en-US" sz="4000"/>
              <a:t>	3. Different from an ionic bond 	because they actually form 	</a:t>
            </a:r>
            <a:r>
              <a:rPr lang="en-US" sz="4000" u="sng"/>
              <a:t>molecules</a:t>
            </a:r>
            <a:r>
              <a:rPr lang="en-US" sz="4000"/>
              <a:t>.</a:t>
            </a:r>
          </a:p>
          <a:p>
            <a:pPr>
              <a:buFontTx/>
              <a:buNone/>
            </a:pPr>
            <a:r>
              <a:rPr lang="en-US" sz="4000"/>
              <a:t>	4. Two specific  atoms are joined.</a:t>
            </a:r>
          </a:p>
          <a:p>
            <a:pPr>
              <a:buFontTx/>
              <a:buNone/>
            </a:pPr>
            <a:r>
              <a:rPr lang="en-US" sz="4000"/>
              <a:t>	5. In an ionic solid, you can’t tell which 	atom the electrons moved from or 	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B. What is a chemical bond?</a:t>
            </a:r>
          </a:p>
          <a:p>
            <a:pPr>
              <a:buFontTx/>
              <a:buNone/>
            </a:pPr>
            <a:r>
              <a:rPr lang="en-US" sz="4400"/>
              <a:t>	1. an electrical attraction between 	the nuclei and valence e- of 	different atoms = bind	together</a:t>
            </a:r>
          </a:p>
          <a:p>
            <a:pPr>
              <a:buFontTx/>
              <a:buNone/>
            </a:pPr>
            <a:r>
              <a:rPr lang="en-US" sz="4400"/>
              <a:t>	2. valence e- in outmost energy 	level, all e- in that level (up to 8)</a:t>
            </a:r>
          </a:p>
          <a:p>
            <a:pPr>
              <a:buFontTx/>
              <a:buNone/>
            </a:pPr>
            <a:r>
              <a:rPr lang="en-US" sz="4400"/>
              <a:t>		ex. Oxygen 1s</a:t>
            </a:r>
            <a:r>
              <a:rPr lang="en-US" sz="4400" baseline="30000"/>
              <a:t>2</a:t>
            </a:r>
            <a:r>
              <a:rPr lang="en-US" sz="4400"/>
              <a:t>2s</a:t>
            </a:r>
            <a:r>
              <a:rPr lang="en-US" sz="4400" baseline="30000"/>
              <a:t>2</a:t>
            </a:r>
            <a:r>
              <a:rPr lang="en-US" sz="4400"/>
              <a:t>2p</a:t>
            </a:r>
            <a:r>
              <a:rPr lang="en-US" sz="4400" baseline="30000"/>
              <a:t>4</a:t>
            </a:r>
          </a:p>
          <a:p>
            <a:pPr>
              <a:buFontTx/>
              <a:buNone/>
            </a:pPr>
            <a:r>
              <a:rPr lang="en-US" sz="4400" baseline="30000"/>
              <a:t>		</a:t>
            </a:r>
            <a:r>
              <a:rPr lang="en-US" sz="4400"/>
              <a:t>so has 6 valence e-</a:t>
            </a:r>
          </a:p>
          <a:p>
            <a:pPr>
              <a:buFontTx/>
              <a:buNone/>
            </a:pPr>
            <a:r>
              <a:rPr lang="en-US" sz="4400"/>
              <a:t>		ex. Ca 1s</a:t>
            </a:r>
            <a:r>
              <a:rPr lang="en-US" sz="4400" baseline="30000"/>
              <a:t>2</a:t>
            </a:r>
            <a:r>
              <a:rPr lang="en-US" sz="4400"/>
              <a:t>2s</a:t>
            </a:r>
            <a:r>
              <a:rPr lang="en-US" sz="4400" baseline="30000"/>
              <a:t>2</a:t>
            </a:r>
            <a:r>
              <a:rPr lang="en-US" sz="4400"/>
              <a:t>2p</a:t>
            </a:r>
            <a:r>
              <a:rPr lang="en-US" sz="4400" baseline="30000"/>
              <a:t>6</a:t>
            </a:r>
            <a:r>
              <a:rPr lang="en-US" sz="4400"/>
              <a:t>3s</a:t>
            </a:r>
            <a:r>
              <a:rPr lang="en-US" sz="4400" baseline="30000"/>
              <a:t>2</a:t>
            </a:r>
            <a:r>
              <a:rPr lang="en-US" sz="4400"/>
              <a:t>3p</a:t>
            </a:r>
            <a:r>
              <a:rPr lang="en-US" sz="4400" baseline="30000"/>
              <a:t>6</a:t>
            </a:r>
            <a:r>
              <a:rPr lang="en-US" sz="4400"/>
              <a:t>4s</a:t>
            </a:r>
            <a:r>
              <a:rPr lang="en-US" sz="4400" baseline="30000"/>
              <a:t>2</a:t>
            </a:r>
            <a:r>
              <a:rPr lang="en-US" sz="4400"/>
              <a:t> =?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648200" y="4343400"/>
            <a:ext cx="2286000" cy="914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2000"/>
          </a:xfrm>
          <a:noFill/>
          <a:ln/>
        </p:spPr>
        <p:txBody>
          <a:bodyPr lIns="92075" tIns="46038" rIns="92075" bIns="46038" anchorCtr="1">
            <a:spAutoFit/>
          </a:bodyPr>
          <a:lstStyle/>
          <a:p>
            <a:pPr algn="l"/>
            <a:r>
              <a:rPr lang="en-US"/>
              <a:t>6. Ex. Water  					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09600" y="1524000"/>
            <a:ext cx="1219200" cy="1555750"/>
            <a:chOff x="720" y="960"/>
            <a:chExt cx="768" cy="980"/>
          </a:xfrm>
        </p:grpSpPr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720" y="96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H</a:t>
              </a: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1392" y="12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457200" y="3886200"/>
            <a:ext cx="1447800" cy="1593850"/>
            <a:chOff x="624" y="2520"/>
            <a:chExt cx="912" cy="1004"/>
          </a:xfrm>
        </p:grpSpPr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720" y="2544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1440" y="2784"/>
              <a:ext cx="96" cy="336"/>
              <a:chOff x="1440" y="2784"/>
              <a:chExt cx="96" cy="336"/>
            </a:xfrm>
          </p:grpSpPr>
          <p:sp>
            <p:nvSpPr>
              <p:cNvPr id="34825" name="Oval 9"/>
              <p:cNvSpPr>
                <a:spLocks noChangeArrowheads="1"/>
              </p:cNvSpPr>
              <p:nvPr/>
            </p:nvSpPr>
            <p:spPr bwMode="auto">
              <a:xfrm>
                <a:off x="1440" y="278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6" name="Oval 10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27" name="Group 11"/>
            <p:cNvGrpSpPr>
              <a:grpSpLocks/>
            </p:cNvGrpSpPr>
            <p:nvPr/>
          </p:nvGrpSpPr>
          <p:grpSpPr bwMode="auto">
            <a:xfrm>
              <a:off x="888" y="2520"/>
              <a:ext cx="336" cy="96"/>
              <a:chOff x="888" y="2520"/>
              <a:chExt cx="336" cy="96"/>
            </a:xfrm>
          </p:grpSpPr>
          <p:sp>
            <p:nvSpPr>
              <p:cNvPr id="34828" name="Oval 12"/>
              <p:cNvSpPr>
                <a:spLocks noChangeArrowheads="1"/>
              </p:cNvSpPr>
              <p:nvPr/>
            </p:nvSpPr>
            <p:spPr bwMode="auto">
              <a:xfrm>
                <a:off x="1128" y="25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9" name="Oval 13"/>
              <p:cNvSpPr>
                <a:spLocks noChangeArrowheads="1"/>
              </p:cNvSpPr>
              <p:nvPr/>
            </p:nvSpPr>
            <p:spPr bwMode="auto">
              <a:xfrm>
                <a:off x="888" y="25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624" y="273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888" y="33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133600" y="685800"/>
            <a:ext cx="7010400" cy="61722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a. Each hydrogen has 1 	valence electron</a:t>
            </a:r>
          </a:p>
          <a:p>
            <a:pPr>
              <a:buFontTx/>
              <a:buNone/>
            </a:pPr>
            <a:r>
              <a:rPr lang="en-US" sz="4000"/>
              <a:t>b. Each hydrogen wants 1 	more		</a:t>
            </a:r>
          </a:p>
          <a:p>
            <a:pPr>
              <a:buFontTx/>
              <a:buNone/>
            </a:pPr>
            <a:r>
              <a:rPr lang="en-US" sz="4000"/>
              <a:t>c. The oxygen has 6 valence 	electrons</a:t>
            </a:r>
          </a:p>
          <a:p>
            <a:pPr>
              <a:buFontTx/>
              <a:buNone/>
            </a:pPr>
            <a:r>
              <a:rPr lang="en-US" sz="4000"/>
              <a:t>d. The oxygen wants 2 more</a:t>
            </a:r>
          </a:p>
          <a:p>
            <a:pPr>
              <a:buFontTx/>
              <a:buNone/>
            </a:pPr>
            <a:r>
              <a:rPr lang="en-US" sz="4000"/>
              <a:t>e. They </a:t>
            </a:r>
            <a:r>
              <a:rPr lang="en-US" sz="4000" u="sng"/>
              <a:t>share</a:t>
            </a:r>
            <a:r>
              <a:rPr lang="en-US" sz="4000"/>
              <a:t> to make 	each 	other happy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8194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f. Put the pieces together</a:t>
            </a:r>
          </a:p>
          <a:p>
            <a:pPr>
              <a:buFontTx/>
              <a:buNone/>
            </a:pPr>
            <a:r>
              <a:rPr lang="en-US" sz="4000"/>
              <a:t>g. The first hydrogen is happy</a:t>
            </a:r>
          </a:p>
          <a:p>
            <a:pPr>
              <a:buFontTx/>
              <a:buNone/>
            </a:pPr>
            <a:r>
              <a:rPr lang="en-US" sz="4000"/>
              <a:t>h. The oxygen still wants one more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971800" y="32004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H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038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4038600" y="3162300"/>
            <a:ext cx="1447800" cy="1593850"/>
            <a:chOff x="2544" y="1992"/>
            <a:chExt cx="912" cy="1004"/>
          </a:xfrm>
        </p:grpSpPr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40" y="2016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3360" y="2256"/>
              <a:ext cx="96" cy="336"/>
              <a:chOff x="3360" y="2256"/>
              <a:chExt cx="96" cy="336"/>
            </a:xfrm>
          </p:grpSpPr>
          <p:sp>
            <p:nvSpPr>
              <p:cNvPr id="35848" name="Oval 8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9" name="Oval 9"/>
              <p:cNvSpPr>
                <a:spLocks noChangeArrowheads="1"/>
              </p:cNvSpPr>
              <p:nvPr/>
            </p:nvSpPr>
            <p:spPr bwMode="auto">
              <a:xfrm>
                <a:off x="3360" y="249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808" y="1992"/>
              <a:ext cx="336" cy="96"/>
              <a:chOff x="2808" y="1992"/>
              <a:chExt cx="336" cy="96"/>
            </a:xfrm>
          </p:grpSpPr>
          <p:sp>
            <p:nvSpPr>
              <p:cNvPr id="35851" name="Oval 11"/>
              <p:cNvSpPr>
                <a:spLocks noChangeArrowheads="1"/>
              </p:cNvSpPr>
              <p:nvPr/>
            </p:nvSpPr>
            <p:spPr bwMode="auto">
              <a:xfrm>
                <a:off x="3048" y="19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2" name="Oval 12"/>
              <p:cNvSpPr>
                <a:spLocks noChangeArrowheads="1"/>
              </p:cNvSpPr>
              <p:nvPr/>
            </p:nvSpPr>
            <p:spPr bwMode="auto">
              <a:xfrm>
                <a:off x="2808" y="19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2544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2808" y="28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8796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i. The second hydrogen attaches</a:t>
            </a:r>
          </a:p>
          <a:p>
            <a:pPr>
              <a:buFontTx/>
              <a:buNone/>
            </a:pPr>
            <a:r>
              <a:rPr lang="en-US" sz="4000"/>
              <a:t>j. Every atom has full energy levels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971800" y="32004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4038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4038600" y="3162300"/>
            <a:ext cx="1447800" cy="1593850"/>
            <a:chOff x="2544" y="1992"/>
            <a:chExt cx="912" cy="1004"/>
          </a:xfrm>
        </p:grpSpPr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40" y="2016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36871" name="Group 7"/>
            <p:cNvGrpSpPr>
              <a:grpSpLocks/>
            </p:cNvGrpSpPr>
            <p:nvPr/>
          </p:nvGrpSpPr>
          <p:grpSpPr bwMode="auto">
            <a:xfrm>
              <a:off x="3360" y="2256"/>
              <a:ext cx="96" cy="336"/>
              <a:chOff x="3360" y="2256"/>
              <a:chExt cx="96" cy="336"/>
            </a:xfrm>
          </p:grpSpPr>
          <p:sp>
            <p:nvSpPr>
              <p:cNvPr id="36872" name="Oval 8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3" name="Oval 9"/>
              <p:cNvSpPr>
                <a:spLocks noChangeArrowheads="1"/>
              </p:cNvSpPr>
              <p:nvPr/>
            </p:nvSpPr>
            <p:spPr bwMode="auto">
              <a:xfrm>
                <a:off x="3360" y="249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874" name="Group 10"/>
            <p:cNvGrpSpPr>
              <a:grpSpLocks/>
            </p:cNvGrpSpPr>
            <p:nvPr/>
          </p:nvGrpSpPr>
          <p:grpSpPr bwMode="auto">
            <a:xfrm>
              <a:off x="2808" y="1992"/>
              <a:ext cx="336" cy="96"/>
              <a:chOff x="2808" y="1992"/>
              <a:chExt cx="336" cy="96"/>
            </a:xfrm>
          </p:grpSpPr>
          <p:sp>
            <p:nvSpPr>
              <p:cNvPr id="36875" name="Oval 11"/>
              <p:cNvSpPr>
                <a:spLocks noChangeArrowheads="1"/>
              </p:cNvSpPr>
              <p:nvPr/>
            </p:nvSpPr>
            <p:spPr bwMode="auto">
              <a:xfrm>
                <a:off x="3048" y="19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76" name="Oval 12"/>
              <p:cNvSpPr>
                <a:spLocks noChangeArrowheads="1"/>
              </p:cNvSpPr>
              <p:nvPr/>
            </p:nvSpPr>
            <p:spPr bwMode="auto">
              <a:xfrm>
                <a:off x="2808" y="19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2544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2808" y="28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4267200" y="4572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H</a:t>
            </a:r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4876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431925"/>
          </a:xfrm>
          <a:noFill/>
          <a:ln/>
        </p:spPr>
        <p:txBody>
          <a:bodyPr lIns="92075" tIns="46038" rIns="92075" bIns="46038" anchorCtr="1">
            <a:spAutoFit/>
          </a:bodyPr>
          <a:lstStyle/>
          <a:p>
            <a:pPr algn="l"/>
            <a:r>
              <a:rPr lang="en-US"/>
              <a:t>D. Multiple Covalent Bonds			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60960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	1. Sometimes atoms share </a:t>
            </a:r>
            <a:r>
              <a:rPr lang="en-US" sz="4000" u="sng"/>
              <a:t>more than</a:t>
            </a:r>
            <a:r>
              <a:rPr lang="en-US" sz="4000"/>
              <a:t> 		</a:t>
            </a:r>
            <a:r>
              <a:rPr lang="en-US" sz="4000" u="sng"/>
              <a:t>one pair</a:t>
            </a:r>
            <a:r>
              <a:rPr lang="en-US" sz="4000"/>
              <a:t> of valence electrons.</a:t>
            </a:r>
          </a:p>
          <a:p>
            <a:pPr>
              <a:buFontTx/>
              <a:buNone/>
            </a:pPr>
            <a:r>
              <a:rPr lang="en-US" sz="4000"/>
              <a:t>	2. A </a:t>
            </a:r>
            <a:r>
              <a:rPr lang="en-US" sz="4000">
                <a:solidFill>
                  <a:schemeClr val="tx2"/>
                </a:solidFill>
              </a:rPr>
              <a:t>double bond</a:t>
            </a:r>
            <a:r>
              <a:rPr lang="en-US" sz="4000"/>
              <a:t> is when atoms 			share two pairs (4 total) of e-</a:t>
            </a:r>
          </a:p>
          <a:p>
            <a:pPr>
              <a:buFontTx/>
              <a:buNone/>
            </a:pPr>
            <a:r>
              <a:rPr lang="en-US" sz="4000"/>
              <a:t>	3. A </a:t>
            </a:r>
            <a:r>
              <a:rPr lang="en-US" sz="4000">
                <a:solidFill>
                  <a:schemeClr val="tx2"/>
                </a:solidFill>
              </a:rPr>
              <a:t>triple bond</a:t>
            </a:r>
            <a:r>
              <a:rPr lang="en-US" sz="4000"/>
              <a:t> is when atoms share 		three pairs (6 total) of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2000"/>
          </a:xfrm>
          <a:noFill/>
          <a:ln/>
        </p:spPr>
        <p:txBody>
          <a:bodyPr lIns="92075" tIns="46038" rIns="92075" bIns="46038" anchorCtr="1">
            <a:spAutoFit/>
          </a:bodyPr>
          <a:lstStyle/>
          <a:p>
            <a:pPr algn="l"/>
            <a:r>
              <a:rPr lang="en-US"/>
              <a:t>4.  Ex. Carbon dioxide	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762000"/>
            <a:ext cx="6400800" cy="609600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a. CO</a:t>
            </a:r>
            <a:r>
              <a:rPr lang="en-US" sz="4000" b="1" baseline="-25000"/>
              <a:t>2</a:t>
            </a:r>
            <a:r>
              <a:rPr lang="en-US" sz="4000"/>
              <a:t> - Carbon is central atom</a:t>
            </a:r>
            <a:r>
              <a:rPr lang="en-US" sz="4000" baseline="-25000"/>
              <a:t> </a:t>
            </a:r>
            <a:r>
              <a:rPr lang="en-US" sz="4000"/>
              <a:t>( more metallic )</a:t>
            </a:r>
          </a:p>
          <a:p>
            <a:pPr>
              <a:buFontTx/>
              <a:buNone/>
            </a:pPr>
            <a:r>
              <a:rPr lang="en-US" sz="4000"/>
              <a:t>b. Carbon has  4 valence electrons</a:t>
            </a:r>
          </a:p>
          <a:p>
            <a:pPr>
              <a:buFontTx/>
              <a:buNone/>
            </a:pPr>
            <a:r>
              <a:rPr lang="en-US" sz="4000"/>
              <a:t>c. Wants 4 more</a:t>
            </a:r>
          </a:p>
          <a:p>
            <a:pPr>
              <a:buFontTx/>
              <a:buNone/>
            </a:pPr>
            <a:r>
              <a:rPr lang="en-US" sz="4000"/>
              <a:t>d. Oxygen has 6 valence electrons</a:t>
            </a:r>
          </a:p>
          <a:p>
            <a:pPr>
              <a:buFontTx/>
              <a:buNone/>
            </a:pPr>
            <a:r>
              <a:rPr lang="en-US" sz="4000"/>
              <a:t>e. Wants 2 more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90600" y="4000500"/>
            <a:ext cx="1447800" cy="1593850"/>
            <a:chOff x="624" y="2520"/>
            <a:chExt cx="912" cy="100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720" y="2544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1440" y="2784"/>
              <a:ext cx="96" cy="336"/>
              <a:chOff x="1440" y="2784"/>
              <a:chExt cx="96" cy="336"/>
            </a:xfrm>
          </p:grpSpPr>
          <p:sp>
            <p:nvSpPr>
              <p:cNvPr id="39943" name="Oval 7"/>
              <p:cNvSpPr>
                <a:spLocks noChangeArrowheads="1"/>
              </p:cNvSpPr>
              <p:nvPr/>
            </p:nvSpPr>
            <p:spPr bwMode="auto">
              <a:xfrm>
                <a:off x="1440" y="278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Oval 8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>
              <a:off x="888" y="2520"/>
              <a:ext cx="336" cy="96"/>
              <a:chOff x="888" y="2520"/>
              <a:chExt cx="336" cy="96"/>
            </a:xfrm>
          </p:grpSpPr>
          <p:sp>
            <p:nvSpPr>
              <p:cNvPr id="39946" name="Oval 10"/>
              <p:cNvSpPr>
                <a:spLocks noChangeArrowheads="1"/>
              </p:cNvSpPr>
              <p:nvPr/>
            </p:nvSpPr>
            <p:spPr bwMode="auto">
              <a:xfrm>
                <a:off x="1128" y="25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7" name="Oval 11"/>
              <p:cNvSpPr>
                <a:spLocks noChangeArrowheads="1"/>
              </p:cNvSpPr>
              <p:nvPr/>
            </p:nvSpPr>
            <p:spPr bwMode="auto">
              <a:xfrm>
                <a:off x="888" y="25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48" name="Oval 12"/>
            <p:cNvSpPr>
              <a:spLocks noChangeArrowheads="1"/>
            </p:cNvSpPr>
            <p:nvPr/>
          </p:nvSpPr>
          <p:spPr bwMode="auto">
            <a:xfrm>
              <a:off x="624" y="273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Oval 13"/>
            <p:cNvSpPr>
              <a:spLocks noChangeArrowheads="1"/>
            </p:cNvSpPr>
            <p:nvPr/>
          </p:nvSpPr>
          <p:spPr bwMode="auto">
            <a:xfrm>
              <a:off x="888" y="33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143000" y="20574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1790700" y="2019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9906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>
            <a:off x="1409700" y="33909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809750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f. Attaching 1 oxygen leaves the 	oxygen 1 short, and the carbon 3 	short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0966" name="Oval 6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7" name="Oval 7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968" name="Group 8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0969" name="Oval 9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0" name="Oval 10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971" name="Oval 11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Oval 12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17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g. Attaching the second oxygen leaves 	both oxygen 1 short and the carbon 	2 short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1989" name="Group 5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1990" name="Oval 6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1" name="Oval 7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2" name="Group 8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1993" name="Oval 9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4" name="Oval 10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5" name="Oval 11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Oval 12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2362200" y="4000500"/>
            <a:ext cx="1371600" cy="1593850"/>
            <a:chOff x="1488" y="2520"/>
            <a:chExt cx="864" cy="1004"/>
          </a:xfrm>
        </p:grpSpPr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1584" y="2544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2004" name="Group 20"/>
            <p:cNvGrpSpPr>
              <a:grpSpLocks/>
            </p:cNvGrpSpPr>
            <p:nvPr/>
          </p:nvGrpSpPr>
          <p:grpSpPr bwMode="auto">
            <a:xfrm>
              <a:off x="1488" y="2832"/>
              <a:ext cx="96" cy="336"/>
              <a:chOff x="1488" y="2832"/>
              <a:chExt cx="96" cy="336"/>
            </a:xfrm>
          </p:grpSpPr>
          <p:sp>
            <p:nvSpPr>
              <p:cNvPr id="42005" name="Oval 21"/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auto">
              <a:xfrm>
                <a:off x="1488" y="307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>
              <a:off x="1752" y="3384"/>
              <a:ext cx="336" cy="96"/>
              <a:chOff x="1752" y="3384"/>
              <a:chExt cx="336" cy="96"/>
            </a:xfrm>
          </p:grpSpPr>
          <p:sp>
            <p:nvSpPr>
              <p:cNvPr id="42008" name="Oval 24"/>
              <p:cNvSpPr>
                <a:spLocks noChangeArrowheads="1"/>
              </p:cNvSpPr>
              <p:nvPr/>
            </p:nvSpPr>
            <p:spPr bwMode="auto">
              <a:xfrm>
                <a:off x="1992" y="338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9" name="Oval 25"/>
              <p:cNvSpPr>
                <a:spLocks noChangeArrowheads="1"/>
              </p:cNvSpPr>
              <p:nvPr/>
            </p:nvSpPr>
            <p:spPr bwMode="auto">
              <a:xfrm>
                <a:off x="1752" y="338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10" name="Oval 26"/>
            <p:cNvSpPr>
              <a:spLocks noChangeArrowheads="1"/>
            </p:cNvSpPr>
            <p:nvPr/>
          </p:nvSpPr>
          <p:spPr bwMode="auto">
            <a:xfrm>
              <a:off x="2256" y="30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>
              <a:off x="1800" y="25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3014" name="Oval 6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16" name="Group 8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3017" name="Oval 9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Oval 10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2057400" y="4076700"/>
            <a:ext cx="1371600" cy="1593850"/>
            <a:chOff x="1296" y="2568"/>
            <a:chExt cx="864" cy="1004"/>
          </a:xfrm>
        </p:grpSpPr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1392" y="2592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3028" name="Group 20"/>
            <p:cNvGrpSpPr>
              <a:grpSpLocks/>
            </p:cNvGrpSpPr>
            <p:nvPr/>
          </p:nvGrpSpPr>
          <p:grpSpPr bwMode="auto">
            <a:xfrm>
              <a:off x="1296" y="2880"/>
              <a:ext cx="96" cy="336"/>
              <a:chOff x="1296" y="2880"/>
              <a:chExt cx="96" cy="336"/>
            </a:xfrm>
          </p:grpSpPr>
          <p:sp>
            <p:nvSpPr>
              <p:cNvPr id="43029" name="Oval 21"/>
              <p:cNvSpPr>
                <a:spLocks noChangeArrowheads="1"/>
              </p:cNvSpPr>
              <p:nvPr/>
            </p:nvSpPr>
            <p:spPr bwMode="auto">
              <a:xfrm>
                <a:off x="1296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0" name="Oval 22"/>
              <p:cNvSpPr>
                <a:spLocks noChangeArrowheads="1"/>
              </p:cNvSpPr>
              <p:nvPr/>
            </p:nvSpPr>
            <p:spPr bwMode="auto">
              <a:xfrm>
                <a:off x="1296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31" name="Group 23"/>
            <p:cNvGrpSpPr>
              <a:grpSpLocks/>
            </p:cNvGrpSpPr>
            <p:nvPr/>
          </p:nvGrpSpPr>
          <p:grpSpPr bwMode="auto">
            <a:xfrm>
              <a:off x="1560" y="3432"/>
              <a:ext cx="336" cy="96"/>
              <a:chOff x="1560" y="3432"/>
              <a:chExt cx="336" cy="96"/>
            </a:xfrm>
          </p:grpSpPr>
          <p:sp>
            <p:nvSpPr>
              <p:cNvPr id="43032" name="Oval 24"/>
              <p:cNvSpPr>
                <a:spLocks noChangeArrowheads="1"/>
              </p:cNvSpPr>
              <p:nvPr/>
            </p:nvSpPr>
            <p:spPr bwMode="auto">
              <a:xfrm>
                <a:off x="1800" y="34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3" name="Oval 25"/>
              <p:cNvSpPr>
                <a:spLocks noChangeArrowheads="1"/>
              </p:cNvSpPr>
              <p:nvPr/>
            </p:nvSpPr>
            <p:spPr bwMode="auto">
              <a:xfrm>
                <a:off x="1560" y="34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2064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1608" y="25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4038" name="Oval 6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9" name="Oval 7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40" name="Group 8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4041" name="Oval 9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" name="Oval 10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6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4000500" y="5448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0" name="Group 18"/>
          <p:cNvGrpSpPr>
            <a:grpSpLocks/>
          </p:cNvGrpSpPr>
          <p:nvPr/>
        </p:nvGrpSpPr>
        <p:grpSpPr bwMode="auto">
          <a:xfrm>
            <a:off x="1905000" y="4076700"/>
            <a:ext cx="1371600" cy="1593850"/>
            <a:chOff x="1200" y="2568"/>
            <a:chExt cx="864" cy="1004"/>
          </a:xfrm>
        </p:grpSpPr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1296" y="2592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4052" name="Group 20"/>
            <p:cNvGrpSpPr>
              <a:grpSpLocks/>
            </p:cNvGrpSpPr>
            <p:nvPr/>
          </p:nvGrpSpPr>
          <p:grpSpPr bwMode="auto">
            <a:xfrm>
              <a:off x="1200" y="2880"/>
              <a:ext cx="96" cy="336"/>
              <a:chOff x="1200" y="2880"/>
              <a:chExt cx="96" cy="336"/>
            </a:xfrm>
          </p:grpSpPr>
          <p:sp>
            <p:nvSpPr>
              <p:cNvPr id="44053" name="Oval 21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4" name="Oval 22"/>
              <p:cNvSpPr>
                <a:spLocks noChangeArrowheads="1"/>
              </p:cNvSpPr>
              <p:nvPr/>
            </p:nvSpPr>
            <p:spPr bwMode="auto">
              <a:xfrm>
                <a:off x="1200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55" name="Group 23"/>
            <p:cNvGrpSpPr>
              <a:grpSpLocks/>
            </p:cNvGrpSpPr>
            <p:nvPr/>
          </p:nvGrpSpPr>
          <p:grpSpPr bwMode="auto">
            <a:xfrm>
              <a:off x="1464" y="3432"/>
              <a:ext cx="336" cy="96"/>
              <a:chOff x="1464" y="3432"/>
              <a:chExt cx="336" cy="96"/>
            </a:xfrm>
          </p:grpSpPr>
          <p:sp>
            <p:nvSpPr>
              <p:cNvPr id="44056" name="Oval 24"/>
              <p:cNvSpPr>
                <a:spLocks noChangeArrowheads="1"/>
              </p:cNvSpPr>
              <p:nvPr/>
            </p:nvSpPr>
            <p:spPr bwMode="auto">
              <a:xfrm>
                <a:off x="1704" y="34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7" name="Oval 25"/>
              <p:cNvSpPr>
                <a:spLocks noChangeArrowheads="1"/>
              </p:cNvSpPr>
              <p:nvPr/>
            </p:nvSpPr>
            <p:spPr bwMode="auto">
              <a:xfrm>
                <a:off x="1464" y="34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>
              <a:off x="1968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1512" y="25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60" name="Arc 28"/>
          <p:cNvSpPr>
            <a:spLocks/>
          </p:cNvSpPr>
          <p:nvPr/>
        </p:nvSpPr>
        <p:spPr bwMode="auto">
          <a:xfrm>
            <a:off x="2446338" y="3125788"/>
            <a:ext cx="830262" cy="1395412"/>
          </a:xfrm>
          <a:custGeom>
            <a:avLst/>
            <a:gdLst>
              <a:gd name="G0" fmla="+- 21389 0 0"/>
              <a:gd name="G1" fmla="+- 21600 0 0"/>
              <a:gd name="G2" fmla="+- 21600 0 0"/>
              <a:gd name="T0" fmla="*/ 0 w 42989"/>
              <a:gd name="T1" fmla="*/ 18585 h 28259"/>
              <a:gd name="T2" fmla="*/ 41937 w 42989"/>
              <a:gd name="T3" fmla="*/ 28259 h 28259"/>
              <a:gd name="T4" fmla="*/ 21389 w 42989"/>
              <a:gd name="T5" fmla="*/ 21600 h 28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89" h="28259" fill="none" extrusionOk="0">
                <a:moveTo>
                  <a:pt x="0" y="18585"/>
                </a:moveTo>
                <a:cubicBezTo>
                  <a:pt x="1502" y="7925"/>
                  <a:pt x="10624" y="-1"/>
                  <a:pt x="21389" y="0"/>
                </a:cubicBezTo>
                <a:cubicBezTo>
                  <a:pt x="33318" y="0"/>
                  <a:pt x="42989" y="9670"/>
                  <a:pt x="42989" y="21600"/>
                </a:cubicBezTo>
                <a:cubicBezTo>
                  <a:pt x="42989" y="23861"/>
                  <a:pt x="42633" y="26108"/>
                  <a:pt x="41936" y="28258"/>
                </a:cubicBezTo>
              </a:path>
              <a:path w="42989" h="28259" stroke="0" extrusionOk="0">
                <a:moveTo>
                  <a:pt x="0" y="18585"/>
                </a:moveTo>
                <a:cubicBezTo>
                  <a:pt x="1502" y="7925"/>
                  <a:pt x="10624" y="-1"/>
                  <a:pt x="21389" y="0"/>
                </a:cubicBezTo>
                <a:cubicBezTo>
                  <a:pt x="33318" y="0"/>
                  <a:pt x="42989" y="9670"/>
                  <a:pt x="42989" y="21600"/>
                </a:cubicBezTo>
                <a:cubicBezTo>
                  <a:pt x="42989" y="23861"/>
                  <a:pt x="42633" y="26108"/>
                  <a:pt x="41936" y="28258"/>
                </a:cubicBezTo>
                <a:lnTo>
                  <a:pt x="21389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Arc 29"/>
          <p:cNvSpPr>
            <a:spLocks/>
          </p:cNvSpPr>
          <p:nvPr/>
        </p:nvSpPr>
        <p:spPr bwMode="auto">
          <a:xfrm>
            <a:off x="3511550" y="5106988"/>
            <a:ext cx="601663" cy="1395412"/>
          </a:xfrm>
          <a:custGeom>
            <a:avLst/>
            <a:gdLst>
              <a:gd name="G0" fmla="+- 21600 0 0"/>
              <a:gd name="G1" fmla="+- 6657 0 0"/>
              <a:gd name="G2" fmla="+- 21600 0 0"/>
              <a:gd name="T0" fmla="*/ 42991 w 42991"/>
              <a:gd name="T1" fmla="*/ 9657 h 28257"/>
              <a:gd name="T2" fmla="*/ 1052 w 42991"/>
              <a:gd name="T3" fmla="*/ 0 h 28257"/>
              <a:gd name="T4" fmla="*/ 21600 w 42991"/>
              <a:gd name="T5" fmla="*/ 6657 h 28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1" h="28257" fill="none" extrusionOk="0">
                <a:moveTo>
                  <a:pt x="42990" y="9656"/>
                </a:moveTo>
                <a:cubicBezTo>
                  <a:pt x="41494" y="20322"/>
                  <a:pt x="32370" y="28256"/>
                  <a:pt x="21600" y="28257"/>
                </a:cubicBezTo>
                <a:cubicBezTo>
                  <a:pt x="9670" y="28257"/>
                  <a:pt x="0" y="18586"/>
                  <a:pt x="0" y="6657"/>
                </a:cubicBezTo>
                <a:cubicBezTo>
                  <a:pt x="-1" y="4396"/>
                  <a:pt x="354" y="2150"/>
                  <a:pt x="1051" y="-1"/>
                </a:cubicBezTo>
              </a:path>
              <a:path w="42991" h="28257" stroke="0" extrusionOk="0">
                <a:moveTo>
                  <a:pt x="42990" y="9656"/>
                </a:moveTo>
                <a:cubicBezTo>
                  <a:pt x="41494" y="20322"/>
                  <a:pt x="32370" y="28256"/>
                  <a:pt x="21600" y="28257"/>
                </a:cubicBezTo>
                <a:cubicBezTo>
                  <a:pt x="9670" y="28257"/>
                  <a:pt x="0" y="18586"/>
                  <a:pt x="0" y="6657"/>
                </a:cubicBezTo>
                <a:cubicBezTo>
                  <a:pt x="-1" y="4396"/>
                  <a:pt x="354" y="2150"/>
                  <a:pt x="1051" y="-1"/>
                </a:cubicBezTo>
                <a:lnTo>
                  <a:pt x="21600" y="6657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4876800" y="4152900"/>
            <a:ext cx="1447800" cy="1593850"/>
            <a:chOff x="3072" y="2616"/>
            <a:chExt cx="912" cy="1004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3168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3888" y="2880"/>
              <a:ext cx="96" cy="336"/>
              <a:chOff x="3888" y="2880"/>
              <a:chExt cx="96" cy="336"/>
            </a:xfrm>
          </p:grpSpPr>
          <p:sp>
            <p:nvSpPr>
              <p:cNvPr id="45062" name="Oval 6"/>
              <p:cNvSpPr>
                <a:spLocks noChangeArrowheads="1"/>
              </p:cNvSpPr>
              <p:nvPr/>
            </p:nvSpPr>
            <p:spPr bwMode="auto">
              <a:xfrm>
                <a:off x="3888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3" name="Oval 7"/>
              <p:cNvSpPr>
                <a:spLocks noChangeArrowheads="1"/>
              </p:cNvSpPr>
              <p:nvPr/>
            </p:nvSpPr>
            <p:spPr bwMode="auto">
              <a:xfrm>
                <a:off x="3888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064" name="Group 8"/>
            <p:cNvGrpSpPr>
              <a:grpSpLocks/>
            </p:cNvGrpSpPr>
            <p:nvPr/>
          </p:nvGrpSpPr>
          <p:grpSpPr bwMode="auto">
            <a:xfrm>
              <a:off x="3336" y="2616"/>
              <a:ext cx="336" cy="96"/>
              <a:chOff x="3336" y="2616"/>
              <a:chExt cx="336" cy="96"/>
            </a:xfrm>
          </p:grpSpPr>
          <p:sp>
            <p:nvSpPr>
              <p:cNvPr id="45065" name="Oval 9"/>
              <p:cNvSpPr>
                <a:spLocks noChangeArrowheads="1"/>
              </p:cNvSpPr>
              <p:nvPr/>
            </p:nvSpPr>
            <p:spPr bwMode="auto">
              <a:xfrm>
                <a:off x="357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6" name="Oval 10"/>
              <p:cNvSpPr>
                <a:spLocks noChangeArrowheads="1"/>
              </p:cNvSpPr>
              <p:nvPr/>
            </p:nvSpPr>
            <p:spPr bwMode="auto">
              <a:xfrm>
                <a:off x="3336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3072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3336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5076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5079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reeform 2"/>
          <p:cNvSpPr>
            <a:spLocks/>
          </p:cNvSpPr>
          <p:nvPr/>
        </p:nvSpPr>
        <p:spPr bwMode="auto">
          <a:xfrm>
            <a:off x="2833688" y="5554663"/>
            <a:ext cx="90487" cy="33337"/>
          </a:xfrm>
          <a:custGeom>
            <a:avLst/>
            <a:gdLst/>
            <a:ahLst/>
            <a:cxnLst>
              <a:cxn ang="0">
                <a:pos x="10" y="19"/>
              </a:cxn>
              <a:cxn ang="0">
                <a:pos x="21" y="2"/>
              </a:cxn>
              <a:cxn ang="0">
                <a:pos x="7" y="2"/>
              </a:cxn>
              <a:cxn ang="0">
                <a:pos x="6" y="2"/>
              </a:cxn>
              <a:cxn ang="0">
                <a:pos x="5" y="2"/>
              </a:cxn>
              <a:cxn ang="0">
                <a:pos x="4" y="2"/>
              </a:cxn>
              <a:cxn ang="0">
                <a:pos x="4" y="3"/>
              </a:cxn>
              <a:cxn ang="0">
                <a:pos x="3" y="3"/>
              </a:cxn>
              <a:cxn ang="0">
                <a:pos x="3" y="4"/>
              </a:cxn>
              <a:cxn ang="0">
                <a:pos x="2" y="4"/>
              </a:cxn>
              <a:cxn ang="0">
                <a:pos x="2" y="5"/>
              </a:cxn>
              <a:cxn ang="0">
                <a:pos x="0" y="4"/>
              </a:cxn>
              <a:cxn ang="0">
                <a:pos x="1" y="4"/>
              </a:cxn>
              <a:cxn ang="0">
                <a:pos x="1" y="3"/>
              </a:cxn>
              <a:cxn ang="0">
                <a:pos x="2" y="3"/>
              </a:cxn>
              <a:cxn ang="0">
                <a:pos x="2" y="2"/>
              </a:cxn>
              <a:cxn ang="0">
                <a:pos x="3" y="2"/>
              </a:cxn>
              <a:cxn ang="0">
                <a:pos x="3" y="1"/>
              </a:cxn>
              <a:cxn ang="0">
                <a:pos x="3" y="0"/>
              </a:cxn>
              <a:cxn ang="0">
                <a:pos x="4" y="0"/>
              </a:cxn>
              <a:cxn ang="0">
                <a:pos x="25" y="0"/>
              </a:cxn>
              <a:cxn ang="0">
                <a:pos x="14" y="19"/>
              </a:cxn>
              <a:cxn ang="0">
                <a:pos x="10" y="19"/>
              </a:cxn>
              <a:cxn ang="0">
                <a:pos x="47" y="0"/>
              </a:cxn>
              <a:cxn ang="0">
                <a:pos x="50" y="0"/>
              </a:cxn>
              <a:cxn ang="0">
                <a:pos x="50" y="14"/>
              </a:cxn>
              <a:cxn ang="0">
                <a:pos x="56" y="14"/>
              </a:cxn>
              <a:cxn ang="0">
                <a:pos x="56" y="16"/>
              </a:cxn>
              <a:cxn ang="0">
                <a:pos x="50" y="16"/>
              </a:cxn>
              <a:cxn ang="0">
                <a:pos x="51" y="20"/>
              </a:cxn>
              <a:cxn ang="0">
                <a:pos x="45" y="20"/>
              </a:cxn>
              <a:cxn ang="0">
                <a:pos x="45" y="16"/>
              </a:cxn>
              <a:cxn ang="0">
                <a:pos x="29" y="15"/>
              </a:cxn>
              <a:cxn ang="0">
                <a:pos x="29" y="13"/>
              </a:cxn>
              <a:cxn ang="0">
                <a:pos x="47" y="0"/>
              </a:cxn>
              <a:cxn ang="0">
                <a:pos x="45" y="3"/>
              </a:cxn>
              <a:cxn ang="0">
                <a:pos x="32" y="13"/>
              </a:cxn>
              <a:cxn ang="0">
                <a:pos x="45" y="14"/>
              </a:cxn>
              <a:cxn ang="0">
                <a:pos x="45" y="3"/>
              </a:cxn>
              <a:cxn ang="0">
                <a:pos x="10" y="19"/>
              </a:cxn>
            </a:cxnLst>
            <a:rect l="0" t="0" r="r" b="b"/>
            <a:pathLst>
              <a:path w="57" h="21">
                <a:moveTo>
                  <a:pt x="10" y="19"/>
                </a:moveTo>
                <a:lnTo>
                  <a:pt x="21" y="2"/>
                </a:lnTo>
                <a:lnTo>
                  <a:pt x="7" y="2"/>
                </a:lnTo>
                <a:lnTo>
                  <a:pt x="6" y="2"/>
                </a:lnTo>
                <a:lnTo>
                  <a:pt x="5" y="2"/>
                </a:lnTo>
                <a:lnTo>
                  <a:pt x="4" y="2"/>
                </a:lnTo>
                <a:lnTo>
                  <a:pt x="4" y="3"/>
                </a:lnTo>
                <a:lnTo>
                  <a:pt x="3" y="3"/>
                </a:lnTo>
                <a:lnTo>
                  <a:pt x="3" y="4"/>
                </a:lnTo>
                <a:lnTo>
                  <a:pt x="2" y="4"/>
                </a:lnTo>
                <a:lnTo>
                  <a:pt x="2" y="5"/>
                </a:lnTo>
                <a:lnTo>
                  <a:pt x="0" y="4"/>
                </a:lnTo>
                <a:lnTo>
                  <a:pt x="1" y="4"/>
                </a:lnTo>
                <a:lnTo>
                  <a:pt x="1" y="3"/>
                </a:lnTo>
                <a:lnTo>
                  <a:pt x="2" y="3"/>
                </a:lnTo>
                <a:lnTo>
                  <a:pt x="2" y="2"/>
                </a:lnTo>
                <a:lnTo>
                  <a:pt x="3" y="2"/>
                </a:lnTo>
                <a:lnTo>
                  <a:pt x="3" y="1"/>
                </a:lnTo>
                <a:lnTo>
                  <a:pt x="3" y="0"/>
                </a:lnTo>
                <a:lnTo>
                  <a:pt x="4" y="0"/>
                </a:lnTo>
                <a:lnTo>
                  <a:pt x="25" y="0"/>
                </a:lnTo>
                <a:lnTo>
                  <a:pt x="14" y="19"/>
                </a:lnTo>
                <a:lnTo>
                  <a:pt x="10" y="19"/>
                </a:lnTo>
                <a:lnTo>
                  <a:pt x="47" y="0"/>
                </a:lnTo>
                <a:lnTo>
                  <a:pt x="50" y="0"/>
                </a:lnTo>
                <a:lnTo>
                  <a:pt x="50" y="14"/>
                </a:lnTo>
                <a:lnTo>
                  <a:pt x="56" y="14"/>
                </a:lnTo>
                <a:lnTo>
                  <a:pt x="56" y="16"/>
                </a:lnTo>
                <a:lnTo>
                  <a:pt x="50" y="16"/>
                </a:lnTo>
                <a:lnTo>
                  <a:pt x="51" y="20"/>
                </a:lnTo>
                <a:lnTo>
                  <a:pt x="45" y="20"/>
                </a:lnTo>
                <a:lnTo>
                  <a:pt x="45" y="16"/>
                </a:lnTo>
                <a:lnTo>
                  <a:pt x="29" y="15"/>
                </a:lnTo>
                <a:lnTo>
                  <a:pt x="29" y="13"/>
                </a:lnTo>
                <a:lnTo>
                  <a:pt x="47" y="0"/>
                </a:lnTo>
                <a:lnTo>
                  <a:pt x="45" y="3"/>
                </a:lnTo>
                <a:lnTo>
                  <a:pt x="32" y="13"/>
                </a:lnTo>
                <a:lnTo>
                  <a:pt x="45" y="14"/>
                </a:lnTo>
                <a:lnTo>
                  <a:pt x="45" y="3"/>
                </a:lnTo>
                <a:lnTo>
                  <a:pt x="10" y="19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5" name="Freeform 3"/>
          <p:cNvSpPr>
            <a:spLocks/>
          </p:cNvSpPr>
          <p:nvPr/>
        </p:nvSpPr>
        <p:spPr bwMode="auto">
          <a:xfrm>
            <a:off x="8524875" y="4237038"/>
            <a:ext cx="33338" cy="69850"/>
          </a:xfrm>
          <a:custGeom>
            <a:avLst/>
            <a:gdLst/>
            <a:ahLst/>
            <a:cxnLst>
              <a:cxn ang="0">
                <a:pos x="10" y="35"/>
              </a:cxn>
              <a:cxn ang="0">
                <a:pos x="8" y="33"/>
              </a:cxn>
              <a:cxn ang="0">
                <a:pos x="6" y="31"/>
              </a:cxn>
              <a:cxn ang="0">
                <a:pos x="5" y="29"/>
              </a:cxn>
              <a:cxn ang="0">
                <a:pos x="4" y="27"/>
              </a:cxn>
              <a:cxn ang="0">
                <a:pos x="2" y="25"/>
              </a:cxn>
              <a:cxn ang="0">
                <a:pos x="1" y="25"/>
              </a:cxn>
              <a:cxn ang="0">
                <a:pos x="1" y="27"/>
              </a:cxn>
              <a:cxn ang="0">
                <a:pos x="0" y="17"/>
              </a:cxn>
              <a:cxn ang="0">
                <a:pos x="1" y="18"/>
              </a:cxn>
              <a:cxn ang="0">
                <a:pos x="1" y="20"/>
              </a:cxn>
              <a:cxn ang="0">
                <a:pos x="2" y="22"/>
              </a:cxn>
              <a:cxn ang="0">
                <a:pos x="9" y="31"/>
              </a:cxn>
              <a:cxn ang="0">
                <a:pos x="18" y="18"/>
              </a:cxn>
              <a:cxn ang="0">
                <a:pos x="19" y="17"/>
              </a:cxn>
              <a:cxn ang="0">
                <a:pos x="19" y="14"/>
              </a:cxn>
              <a:cxn ang="0">
                <a:pos x="20" y="27"/>
              </a:cxn>
              <a:cxn ang="0">
                <a:pos x="19" y="26"/>
              </a:cxn>
              <a:cxn ang="0">
                <a:pos x="18" y="25"/>
              </a:cxn>
              <a:cxn ang="0">
                <a:pos x="17" y="25"/>
              </a:cxn>
              <a:cxn ang="0">
                <a:pos x="15" y="27"/>
              </a:cxn>
              <a:cxn ang="0">
                <a:pos x="14" y="29"/>
              </a:cxn>
              <a:cxn ang="0">
                <a:pos x="13" y="31"/>
              </a:cxn>
              <a:cxn ang="0">
                <a:pos x="12" y="32"/>
              </a:cxn>
              <a:cxn ang="0">
                <a:pos x="10" y="35"/>
              </a:cxn>
              <a:cxn ang="0">
                <a:pos x="17" y="36"/>
              </a:cxn>
              <a:cxn ang="0">
                <a:pos x="18" y="35"/>
              </a:cxn>
              <a:cxn ang="0">
                <a:pos x="19" y="35"/>
              </a:cxn>
              <a:cxn ang="0">
                <a:pos x="19" y="32"/>
              </a:cxn>
              <a:cxn ang="0">
                <a:pos x="20" y="31"/>
              </a:cxn>
              <a:cxn ang="0">
                <a:pos x="19" y="43"/>
              </a:cxn>
              <a:cxn ang="0">
                <a:pos x="19" y="41"/>
              </a:cxn>
              <a:cxn ang="0">
                <a:pos x="18" y="39"/>
              </a:cxn>
              <a:cxn ang="0">
                <a:pos x="3" y="39"/>
              </a:cxn>
              <a:cxn ang="0">
                <a:pos x="2" y="41"/>
              </a:cxn>
              <a:cxn ang="0">
                <a:pos x="1" y="42"/>
              </a:cxn>
              <a:cxn ang="0">
                <a:pos x="0" y="43"/>
              </a:cxn>
              <a:cxn ang="0">
                <a:pos x="1" y="31"/>
              </a:cxn>
              <a:cxn ang="0">
                <a:pos x="1" y="33"/>
              </a:cxn>
              <a:cxn ang="0">
                <a:pos x="2" y="35"/>
              </a:cxn>
              <a:cxn ang="0">
                <a:pos x="3" y="36"/>
              </a:cxn>
              <a:cxn ang="0">
                <a:pos x="18" y="11"/>
              </a:cxn>
              <a:cxn ang="0">
                <a:pos x="10" y="11"/>
              </a:cxn>
              <a:cxn ang="0">
                <a:pos x="9" y="12"/>
              </a:cxn>
              <a:cxn ang="0">
                <a:pos x="9" y="14"/>
              </a:cxn>
              <a:cxn ang="0">
                <a:pos x="7" y="12"/>
              </a:cxn>
              <a:cxn ang="0">
                <a:pos x="6" y="8"/>
              </a:cxn>
              <a:cxn ang="0">
                <a:pos x="9" y="7"/>
              </a:cxn>
              <a:cxn ang="0">
                <a:pos x="6" y="5"/>
              </a:cxn>
              <a:cxn ang="0">
                <a:pos x="6" y="2"/>
              </a:cxn>
              <a:cxn ang="0">
                <a:pos x="6" y="0"/>
              </a:cxn>
              <a:cxn ang="0">
                <a:pos x="9" y="0"/>
              </a:cxn>
              <a:cxn ang="0">
                <a:pos x="10" y="2"/>
              </a:cxn>
              <a:cxn ang="0">
                <a:pos x="9" y="4"/>
              </a:cxn>
              <a:cxn ang="0">
                <a:pos x="9" y="6"/>
              </a:cxn>
              <a:cxn ang="0">
                <a:pos x="10" y="7"/>
              </a:cxn>
              <a:cxn ang="0">
                <a:pos x="18" y="7"/>
              </a:cxn>
              <a:cxn ang="0">
                <a:pos x="19" y="5"/>
              </a:cxn>
              <a:cxn ang="0">
                <a:pos x="20" y="4"/>
              </a:cxn>
              <a:cxn ang="0">
                <a:pos x="19" y="14"/>
              </a:cxn>
              <a:cxn ang="0">
                <a:pos x="19" y="12"/>
              </a:cxn>
              <a:cxn ang="0">
                <a:pos x="18" y="11"/>
              </a:cxn>
              <a:cxn ang="0">
                <a:pos x="10" y="36"/>
              </a:cxn>
            </a:cxnLst>
            <a:rect l="0" t="0" r="r" b="b"/>
            <a:pathLst>
              <a:path w="21" h="44">
                <a:moveTo>
                  <a:pt x="10" y="36"/>
                </a:moveTo>
                <a:lnTo>
                  <a:pt x="10" y="35"/>
                </a:lnTo>
                <a:lnTo>
                  <a:pt x="9" y="35"/>
                </a:lnTo>
                <a:lnTo>
                  <a:pt x="8" y="33"/>
                </a:lnTo>
                <a:lnTo>
                  <a:pt x="7" y="32"/>
                </a:lnTo>
                <a:lnTo>
                  <a:pt x="6" y="31"/>
                </a:lnTo>
                <a:lnTo>
                  <a:pt x="6" y="30"/>
                </a:lnTo>
                <a:lnTo>
                  <a:pt x="5" y="29"/>
                </a:lnTo>
                <a:lnTo>
                  <a:pt x="4" y="29"/>
                </a:lnTo>
                <a:lnTo>
                  <a:pt x="4" y="27"/>
                </a:lnTo>
                <a:lnTo>
                  <a:pt x="3" y="26"/>
                </a:lnTo>
                <a:lnTo>
                  <a:pt x="2" y="25"/>
                </a:lnTo>
                <a:lnTo>
                  <a:pt x="1" y="25"/>
                </a:lnTo>
                <a:lnTo>
                  <a:pt x="1" y="26"/>
                </a:lnTo>
                <a:lnTo>
                  <a:pt x="1" y="27"/>
                </a:lnTo>
                <a:lnTo>
                  <a:pt x="0" y="27"/>
                </a:lnTo>
                <a:lnTo>
                  <a:pt x="0" y="17"/>
                </a:lnTo>
                <a:lnTo>
                  <a:pt x="1" y="17"/>
                </a:lnTo>
                <a:lnTo>
                  <a:pt x="1" y="18"/>
                </a:lnTo>
                <a:lnTo>
                  <a:pt x="1" y="19"/>
                </a:lnTo>
                <a:lnTo>
                  <a:pt x="1" y="20"/>
                </a:lnTo>
                <a:lnTo>
                  <a:pt x="2" y="22"/>
                </a:lnTo>
                <a:lnTo>
                  <a:pt x="2" y="23"/>
                </a:lnTo>
                <a:lnTo>
                  <a:pt x="9" y="31"/>
                </a:lnTo>
                <a:lnTo>
                  <a:pt x="18" y="19"/>
                </a:lnTo>
                <a:lnTo>
                  <a:pt x="18" y="18"/>
                </a:lnTo>
                <a:lnTo>
                  <a:pt x="18" y="17"/>
                </a:lnTo>
                <a:lnTo>
                  <a:pt x="19" y="17"/>
                </a:lnTo>
                <a:lnTo>
                  <a:pt x="19" y="16"/>
                </a:lnTo>
                <a:lnTo>
                  <a:pt x="19" y="14"/>
                </a:lnTo>
                <a:lnTo>
                  <a:pt x="20" y="14"/>
                </a:lnTo>
                <a:lnTo>
                  <a:pt x="20" y="27"/>
                </a:lnTo>
                <a:lnTo>
                  <a:pt x="19" y="27"/>
                </a:lnTo>
                <a:lnTo>
                  <a:pt x="19" y="26"/>
                </a:lnTo>
                <a:lnTo>
                  <a:pt x="19" y="25"/>
                </a:lnTo>
                <a:lnTo>
                  <a:pt x="18" y="25"/>
                </a:lnTo>
                <a:lnTo>
                  <a:pt x="17" y="25"/>
                </a:lnTo>
                <a:lnTo>
                  <a:pt x="16" y="26"/>
                </a:lnTo>
                <a:lnTo>
                  <a:pt x="15" y="27"/>
                </a:lnTo>
                <a:lnTo>
                  <a:pt x="14" y="29"/>
                </a:lnTo>
                <a:lnTo>
                  <a:pt x="14" y="30"/>
                </a:lnTo>
                <a:lnTo>
                  <a:pt x="13" y="31"/>
                </a:lnTo>
                <a:lnTo>
                  <a:pt x="12" y="31"/>
                </a:lnTo>
                <a:lnTo>
                  <a:pt x="12" y="32"/>
                </a:lnTo>
                <a:lnTo>
                  <a:pt x="11" y="33"/>
                </a:lnTo>
                <a:lnTo>
                  <a:pt x="10" y="35"/>
                </a:lnTo>
                <a:lnTo>
                  <a:pt x="11" y="36"/>
                </a:lnTo>
                <a:lnTo>
                  <a:pt x="17" y="36"/>
                </a:lnTo>
                <a:lnTo>
                  <a:pt x="18" y="36"/>
                </a:lnTo>
                <a:lnTo>
                  <a:pt x="18" y="35"/>
                </a:lnTo>
                <a:lnTo>
                  <a:pt x="19" y="35"/>
                </a:lnTo>
                <a:lnTo>
                  <a:pt x="19" y="33"/>
                </a:lnTo>
                <a:lnTo>
                  <a:pt x="19" y="32"/>
                </a:lnTo>
                <a:lnTo>
                  <a:pt x="19" y="31"/>
                </a:lnTo>
                <a:lnTo>
                  <a:pt x="20" y="31"/>
                </a:lnTo>
                <a:lnTo>
                  <a:pt x="20" y="43"/>
                </a:lnTo>
                <a:lnTo>
                  <a:pt x="19" y="43"/>
                </a:lnTo>
                <a:lnTo>
                  <a:pt x="19" y="42"/>
                </a:lnTo>
                <a:lnTo>
                  <a:pt x="19" y="41"/>
                </a:lnTo>
                <a:lnTo>
                  <a:pt x="18" y="41"/>
                </a:lnTo>
                <a:lnTo>
                  <a:pt x="18" y="39"/>
                </a:lnTo>
                <a:lnTo>
                  <a:pt x="17" y="39"/>
                </a:lnTo>
                <a:lnTo>
                  <a:pt x="3" y="39"/>
                </a:lnTo>
                <a:lnTo>
                  <a:pt x="2" y="39"/>
                </a:lnTo>
                <a:lnTo>
                  <a:pt x="2" y="41"/>
                </a:lnTo>
                <a:lnTo>
                  <a:pt x="1" y="41"/>
                </a:lnTo>
                <a:lnTo>
                  <a:pt x="1" y="42"/>
                </a:lnTo>
                <a:lnTo>
                  <a:pt x="1" y="43"/>
                </a:lnTo>
                <a:lnTo>
                  <a:pt x="0" y="43"/>
                </a:lnTo>
                <a:lnTo>
                  <a:pt x="0" y="31"/>
                </a:lnTo>
                <a:lnTo>
                  <a:pt x="1" y="31"/>
                </a:lnTo>
                <a:lnTo>
                  <a:pt x="1" y="32"/>
                </a:lnTo>
                <a:lnTo>
                  <a:pt x="1" y="33"/>
                </a:lnTo>
                <a:lnTo>
                  <a:pt x="1" y="35"/>
                </a:lnTo>
                <a:lnTo>
                  <a:pt x="2" y="35"/>
                </a:lnTo>
                <a:lnTo>
                  <a:pt x="2" y="36"/>
                </a:lnTo>
                <a:lnTo>
                  <a:pt x="3" y="36"/>
                </a:lnTo>
                <a:lnTo>
                  <a:pt x="10" y="36"/>
                </a:lnTo>
                <a:lnTo>
                  <a:pt x="18" y="11"/>
                </a:lnTo>
                <a:lnTo>
                  <a:pt x="10" y="11"/>
                </a:lnTo>
                <a:lnTo>
                  <a:pt x="9" y="11"/>
                </a:lnTo>
                <a:lnTo>
                  <a:pt x="9" y="12"/>
                </a:lnTo>
                <a:lnTo>
                  <a:pt x="9" y="13"/>
                </a:lnTo>
                <a:lnTo>
                  <a:pt x="9" y="14"/>
                </a:lnTo>
                <a:lnTo>
                  <a:pt x="8" y="14"/>
                </a:lnTo>
                <a:lnTo>
                  <a:pt x="7" y="12"/>
                </a:lnTo>
                <a:lnTo>
                  <a:pt x="6" y="10"/>
                </a:lnTo>
                <a:lnTo>
                  <a:pt x="6" y="8"/>
                </a:lnTo>
                <a:lnTo>
                  <a:pt x="6" y="7"/>
                </a:lnTo>
                <a:lnTo>
                  <a:pt x="9" y="7"/>
                </a:lnTo>
                <a:lnTo>
                  <a:pt x="8" y="6"/>
                </a:lnTo>
                <a:lnTo>
                  <a:pt x="6" y="5"/>
                </a:lnTo>
                <a:lnTo>
                  <a:pt x="6" y="4"/>
                </a:lnTo>
                <a:lnTo>
                  <a:pt x="6" y="2"/>
                </a:lnTo>
                <a:lnTo>
                  <a:pt x="6" y="1"/>
                </a:lnTo>
                <a:lnTo>
                  <a:pt x="6" y="0"/>
                </a:lnTo>
                <a:lnTo>
                  <a:pt x="8" y="0"/>
                </a:lnTo>
                <a:lnTo>
                  <a:pt x="9" y="0"/>
                </a:lnTo>
                <a:lnTo>
                  <a:pt x="10" y="1"/>
                </a:lnTo>
                <a:lnTo>
                  <a:pt x="10" y="2"/>
                </a:lnTo>
                <a:lnTo>
                  <a:pt x="9" y="2"/>
                </a:lnTo>
                <a:lnTo>
                  <a:pt x="9" y="4"/>
                </a:lnTo>
                <a:lnTo>
                  <a:pt x="9" y="5"/>
                </a:lnTo>
                <a:lnTo>
                  <a:pt x="9" y="6"/>
                </a:lnTo>
                <a:lnTo>
                  <a:pt x="10" y="7"/>
                </a:lnTo>
                <a:lnTo>
                  <a:pt x="18" y="7"/>
                </a:lnTo>
                <a:lnTo>
                  <a:pt x="19" y="6"/>
                </a:lnTo>
                <a:lnTo>
                  <a:pt x="19" y="5"/>
                </a:lnTo>
                <a:lnTo>
                  <a:pt x="19" y="4"/>
                </a:lnTo>
                <a:lnTo>
                  <a:pt x="20" y="4"/>
                </a:lnTo>
                <a:lnTo>
                  <a:pt x="20" y="14"/>
                </a:lnTo>
                <a:lnTo>
                  <a:pt x="19" y="14"/>
                </a:lnTo>
                <a:lnTo>
                  <a:pt x="19" y="13"/>
                </a:lnTo>
                <a:lnTo>
                  <a:pt x="19" y="12"/>
                </a:lnTo>
                <a:lnTo>
                  <a:pt x="18" y="12"/>
                </a:lnTo>
                <a:lnTo>
                  <a:pt x="18" y="11"/>
                </a:lnTo>
                <a:lnTo>
                  <a:pt x="10" y="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8255000" y="5067300"/>
            <a:ext cx="404813" cy="93663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1" y="58"/>
              </a:cxn>
              <a:cxn ang="0">
                <a:pos x="0" y="38"/>
              </a:cxn>
            </a:cxnLst>
            <a:rect l="0" t="0" r="r" b="b"/>
            <a:pathLst>
              <a:path w="255" h="59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1" y="58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7" name="Freeform 5"/>
          <p:cNvSpPr>
            <a:spLocks/>
          </p:cNvSpPr>
          <p:nvPr/>
        </p:nvSpPr>
        <p:spPr bwMode="auto">
          <a:xfrm>
            <a:off x="8255000" y="5067300"/>
            <a:ext cx="414338" cy="10953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4"/>
              </a:cxn>
            </a:cxnLst>
            <a:rect l="0" t="0" r="r" b="b"/>
            <a:pathLst>
              <a:path w="261" h="69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8" name="Freeform 6"/>
          <p:cNvSpPr>
            <a:spLocks/>
          </p:cNvSpPr>
          <p:nvPr/>
        </p:nvSpPr>
        <p:spPr bwMode="auto">
          <a:xfrm>
            <a:off x="8547100" y="5067300"/>
            <a:ext cx="112713" cy="538163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9" name="Freeform 7"/>
          <p:cNvSpPr>
            <a:spLocks/>
          </p:cNvSpPr>
          <p:nvPr/>
        </p:nvSpPr>
        <p:spPr bwMode="auto">
          <a:xfrm>
            <a:off x="8547100" y="5067300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0" name="Freeform 8"/>
          <p:cNvSpPr>
            <a:spLocks/>
          </p:cNvSpPr>
          <p:nvPr/>
        </p:nvSpPr>
        <p:spPr bwMode="auto">
          <a:xfrm>
            <a:off x="8255000" y="4454525"/>
            <a:ext cx="404813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1" name="Freeform 9"/>
          <p:cNvSpPr>
            <a:spLocks/>
          </p:cNvSpPr>
          <p:nvPr/>
        </p:nvSpPr>
        <p:spPr bwMode="auto">
          <a:xfrm>
            <a:off x="8255000" y="4454525"/>
            <a:ext cx="414338" cy="1079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7"/>
              </a:cxn>
              <a:cxn ang="0">
                <a:pos x="0" y="43"/>
              </a:cxn>
            </a:cxnLst>
            <a:rect l="0" t="0" r="r" b="b"/>
            <a:pathLst>
              <a:path w="261" h="68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7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8547100" y="4454525"/>
            <a:ext cx="112713" cy="536575"/>
          </a:xfrm>
          <a:custGeom>
            <a:avLst/>
            <a:gdLst/>
            <a:ahLst/>
            <a:cxnLst>
              <a:cxn ang="0">
                <a:pos x="38" y="337"/>
              </a:cxn>
              <a:cxn ang="0">
                <a:pos x="0" y="90"/>
              </a:cxn>
              <a:cxn ang="0">
                <a:pos x="70" y="0"/>
              </a:cxn>
              <a:cxn ang="0">
                <a:pos x="70" y="301"/>
              </a:cxn>
              <a:cxn ang="0">
                <a:pos x="38" y="337"/>
              </a:cxn>
            </a:cxnLst>
            <a:rect l="0" t="0" r="r" b="b"/>
            <a:pathLst>
              <a:path w="71" h="338">
                <a:moveTo>
                  <a:pt x="38" y="337"/>
                </a:moveTo>
                <a:lnTo>
                  <a:pt x="0" y="90"/>
                </a:lnTo>
                <a:lnTo>
                  <a:pt x="70" y="0"/>
                </a:lnTo>
                <a:lnTo>
                  <a:pt x="70" y="301"/>
                </a:lnTo>
                <a:lnTo>
                  <a:pt x="38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3" name="Freeform 11"/>
          <p:cNvSpPr>
            <a:spLocks/>
          </p:cNvSpPr>
          <p:nvPr/>
        </p:nvSpPr>
        <p:spPr bwMode="auto">
          <a:xfrm>
            <a:off x="8547100" y="4454525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4" name="Freeform 12"/>
          <p:cNvSpPr>
            <a:spLocks/>
          </p:cNvSpPr>
          <p:nvPr/>
        </p:nvSpPr>
        <p:spPr bwMode="auto">
          <a:xfrm>
            <a:off x="8255000" y="3775075"/>
            <a:ext cx="404813" cy="93663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33" y="0"/>
              </a:cxn>
              <a:cxn ang="0">
                <a:pos x="254" y="0"/>
              </a:cxn>
              <a:cxn ang="0">
                <a:pos x="201" y="58"/>
              </a:cxn>
              <a:cxn ang="0">
                <a:pos x="0" y="39"/>
              </a:cxn>
            </a:cxnLst>
            <a:rect l="0" t="0" r="r" b="b"/>
            <a:pathLst>
              <a:path w="255" h="59">
                <a:moveTo>
                  <a:pt x="0" y="39"/>
                </a:moveTo>
                <a:lnTo>
                  <a:pt x="33" y="0"/>
                </a:lnTo>
                <a:lnTo>
                  <a:pt x="254" y="0"/>
                </a:lnTo>
                <a:lnTo>
                  <a:pt x="201" y="58"/>
                </a:lnTo>
                <a:lnTo>
                  <a:pt x="0" y="39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5" name="Freeform 13"/>
          <p:cNvSpPr>
            <a:spLocks/>
          </p:cNvSpPr>
          <p:nvPr/>
        </p:nvSpPr>
        <p:spPr bwMode="auto">
          <a:xfrm>
            <a:off x="8255000" y="3775075"/>
            <a:ext cx="414338" cy="1079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3" y="0"/>
              </a:cxn>
              <a:cxn ang="0">
                <a:pos x="260" y="0"/>
              </a:cxn>
              <a:cxn ang="0">
                <a:pos x="206" y="67"/>
              </a:cxn>
              <a:cxn ang="0">
                <a:pos x="0" y="45"/>
              </a:cxn>
            </a:cxnLst>
            <a:rect l="0" t="0" r="r" b="b"/>
            <a:pathLst>
              <a:path w="261" h="68">
                <a:moveTo>
                  <a:pt x="0" y="45"/>
                </a:moveTo>
                <a:lnTo>
                  <a:pt x="33" y="0"/>
                </a:lnTo>
                <a:lnTo>
                  <a:pt x="260" y="0"/>
                </a:lnTo>
                <a:lnTo>
                  <a:pt x="206" y="67"/>
                </a:lnTo>
                <a:lnTo>
                  <a:pt x="0" y="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6" name="Freeform 14"/>
          <p:cNvSpPr>
            <a:spLocks/>
          </p:cNvSpPr>
          <p:nvPr/>
        </p:nvSpPr>
        <p:spPr bwMode="auto">
          <a:xfrm>
            <a:off x="8547100" y="3775075"/>
            <a:ext cx="112713" cy="534988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7" name="Freeform 15"/>
          <p:cNvSpPr>
            <a:spLocks/>
          </p:cNvSpPr>
          <p:nvPr/>
        </p:nvSpPr>
        <p:spPr bwMode="auto">
          <a:xfrm>
            <a:off x="8547100" y="3775075"/>
            <a:ext cx="122238" cy="549275"/>
          </a:xfrm>
          <a:custGeom>
            <a:avLst/>
            <a:gdLst/>
            <a:ahLst/>
            <a:cxnLst>
              <a:cxn ang="0">
                <a:pos x="41" y="345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5"/>
              </a:cxn>
            </a:cxnLst>
            <a:rect l="0" t="0" r="r" b="b"/>
            <a:pathLst>
              <a:path w="77" h="346">
                <a:moveTo>
                  <a:pt x="41" y="345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8" name="Freeform 16"/>
          <p:cNvSpPr>
            <a:spLocks/>
          </p:cNvSpPr>
          <p:nvPr/>
        </p:nvSpPr>
        <p:spPr bwMode="auto">
          <a:xfrm>
            <a:off x="8255000" y="3151188"/>
            <a:ext cx="404813" cy="95250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8"/>
              </a:cxn>
            </a:cxnLst>
            <a:rect l="0" t="0" r="r" b="b"/>
            <a:pathLst>
              <a:path w="255" h="60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1" y="59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9" name="Freeform 17"/>
          <p:cNvSpPr>
            <a:spLocks/>
          </p:cNvSpPr>
          <p:nvPr/>
        </p:nvSpPr>
        <p:spPr bwMode="auto">
          <a:xfrm>
            <a:off x="8255000" y="3151188"/>
            <a:ext cx="414338" cy="109537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4"/>
              </a:cxn>
            </a:cxnLst>
            <a:rect l="0" t="0" r="r" b="b"/>
            <a:pathLst>
              <a:path w="261" h="69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0" name="Freeform 18"/>
          <p:cNvSpPr>
            <a:spLocks/>
          </p:cNvSpPr>
          <p:nvPr/>
        </p:nvSpPr>
        <p:spPr bwMode="auto">
          <a:xfrm>
            <a:off x="8547100" y="3151188"/>
            <a:ext cx="112713" cy="536575"/>
          </a:xfrm>
          <a:custGeom>
            <a:avLst/>
            <a:gdLst/>
            <a:ahLst/>
            <a:cxnLst>
              <a:cxn ang="0">
                <a:pos x="38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8" y="337"/>
              </a:cxn>
            </a:cxnLst>
            <a:rect l="0" t="0" r="r" b="b"/>
            <a:pathLst>
              <a:path w="71" h="338">
                <a:moveTo>
                  <a:pt x="38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8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1" name="Freeform 19"/>
          <p:cNvSpPr>
            <a:spLocks/>
          </p:cNvSpPr>
          <p:nvPr/>
        </p:nvSpPr>
        <p:spPr bwMode="auto">
          <a:xfrm>
            <a:off x="8547100" y="3151188"/>
            <a:ext cx="122238" cy="549275"/>
          </a:xfrm>
          <a:custGeom>
            <a:avLst/>
            <a:gdLst/>
            <a:ahLst/>
            <a:cxnLst>
              <a:cxn ang="0">
                <a:pos x="41" y="345"/>
              </a:cxn>
              <a:cxn ang="0">
                <a:pos x="0" y="94"/>
              </a:cxn>
              <a:cxn ang="0">
                <a:pos x="76" y="0"/>
              </a:cxn>
              <a:cxn ang="0">
                <a:pos x="76" y="308"/>
              </a:cxn>
              <a:cxn ang="0">
                <a:pos x="41" y="345"/>
              </a:cxn>
            </a:cxnLst>
            <a:rect l="0" t="0" r="r" b="b"/>
            <a:pathLst>
              <a:path w="77" h="346">
                <a:moveTo>
                  <a:pt x="41" y="345"/>
                </a:moveTo>
                <a:lnTo>
                  <a:pt x="0" y="94"/>
                </a:lnTo>
                <a:lnTo>
                  <a:pt x="76" y="0"/>
                </a:lnTo>
                <a:lnTo>
                  <a:pt x="76" y="308"/>
                </a:lnTo>
                <a:lnTo>
                  <a:pt x="41" y="3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2" name="Freeform 20"/>
          <p:cNvSpPr>
            <a:spLocks/>
          </p:cNvSpPr>
          <p:nvPr/>
        </p:nvSpPr>
        <p:spPr bwMode="auto">
          <a:xfrm>
            <a:off x="8255000" y="2489200"/>
            <a:ext cx="404813" cy="95250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8"/>
              </a:cxn>
            </a:cxnLst>
            <a:rect l="0" t="0" r="r" b="b"/>
            <a:pathLst>
              <a:path w="255" h="60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1" y="59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3" name="Freeform 21"/>
          <p:cNvSpPr>
            <a:spLocks/>
          </p:cNvSpPr>
          <p:nvPr/>
        </p:nvSpPr>
        <p:spPr bwMode="auto">
          <a:xfrm>
            <a:off x="8255000" y="2489200"/>
            <a:ext cx="414338" cy="10953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4"/>
              </a:cxn>
            </a:cxnLst>
            <a:rect l="0" t="0" r="r" b="b"/>
            <a:pathLst>
              <a:path w="261" h="69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4" name="Freeform 22"/>
          <p:cNvSpPr>
            <a:spLocks/>
          </p:cNvSpPr>
          <p:nvPr/>
        </p:nvSpPr>
        <p:spPr bwMode="auto">
          <a:xfrm>
            <a:off x="8547100" y="2489200"/>
            <a:ext cx="112713" cy="538163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5" name="Freeform 23"/>
          <p:cNvSpPr>
            <a:spLocks/>
          </p:cNvSpPr>
          <p:nvPr/>
        </p:nvSpPr>
        <p:spPr bwMode="auto">
          <a:xfrm>
            <a:off x="8547100" y="2489200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6" name="Freeform 24"/>
          <p:cNvSpPr>
            <a:spLocks/>
          </p:cNvSpPr>
          <p:nvPr/>
        </p:nvSpPr>
        <p:spPr bwMode="auto">
          <a:xfrm>
            <a:off x="8255000" y="1828800"/>
            <a:ext cx="404813" cy="95250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8"/>
              </a:cxn>
            </a:cxnLst>
            <a:rect l="0" t="0" r="r" b="b"/>
            <a:pathLst>
              <a:path w="255" h="60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1" y="59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7" name="Freeform 25"/>
          <p:cNvSpPr>
            <a:spLocks/>
          </p:cNvSpPr>
          <p:nvPr/>
        </p:nvSpPr>
        <p:spPr bwMode="auto">
          <a:xfrm>
            <a:off x="8255000" y="1828800"/>
            <a:ext cx="414338" cy="10953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4"/>
              </a:cxn>
            </a:cxnLst>
            <a:rect l="0" t="0" r="r" b="b"/>
            <a:pathLst>
              <a:path w="261" h="69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8" name="Freeform 26"/>
          <p:cNvSpPr>
            <a:spLocks/>
          </p:cNvSpPr>
          <p:nvPr/>
        </p:nvSpPr>
        <p:spPr bwMode="auto">
          <a:xfrm>
            <a:off x="8547100" y="1828800"/>
            <a:ext cx="112713" cy="538163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9" name="Freeform 27"/>
          <p:cNvSpPr>
            <a:spLocks/>
          </p:cNvSpPr>
          <p:nvPr/>
        </p:nvSpPr>
        <p:spPr bwMode="auto">
          <a:xfrm>
            <a:off x="8547100" y="1828800"/>
            <a:ext cx="122238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7"/>
              </a:cxn>
            </a:cxnLst>
            <a:rect l="0" t="0" r="r" b="b"/>
            <a:pathLst>
              <a:path w="77" h="348">
                <a:moveTo>
                  <a:pt x="41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0" name="Freeform 28"/>
          <p:cNvSpPr>
            <a:spLocks/>
          </p:cNvSpPr>
          <p:nvPr/>
        </p:nvSpPr>
        <p:spPr bwMode="auto">
          <a:xfrm>
            <a:off x="533400" y="50784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1" name="Freeform 29"/>
          <p:cNvSpPr>
            <a:spLocks/>
          </p:cNvSpPr>
          <p:nvPr/>
        </p:nvSpPr>
        <p:spPr bwMode="auto">
          <a:xfrm>
            <a:off x="533400" y="50784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2" name="Freeform 30"/>
          <p:cNvSpPr>
            <a:spLocks/>
          </p:cNvSpPr>
          <p:nvPr/>
        </p:nvSpPr>
        <p:spPr bwMode="auto">
          <a:xfrm>
            <a:off x="825500" y="5078413"/>
            <a:ext cx="112713" cy="538162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3" name="Freeform 31"/>
          <p:cNvSpPr>
            <a:spLocks/>
          </p:cNvSpPr>
          <p:nvPr/>
        </p:nvSpPr>
        <p:spPr bwMode="auto">
          <a:xfrm>
            <a:off x="825500" y="5078413"/>
            <a:ext cx="122238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7"/>
              </a:cxn>
            </a:cxnLst>
            <a:rect l="0" t="0" r="r" b="b"/>
            <a:pathLst>
              <a:path w="77" h="348">
                <a:moveTo>
                  <a:pt x="41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7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4" name="Freeform 32"/>
          <p:cNvSpPr>
            <a:spLocks/>
          </p:cNvSpPr>
          <p:nvPr/>
        </p:nvSpPr>
        <p:spPr bwMode="auto">
          <a:xfrm>
            <a:off x="533400" y="4467225"/>
            <a:ext cx="404813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5" name="Freeform 33"/>
          <p:cNvSpPr>
            <a:spLocks/>
          </p:cNvSpPr>
          <p:nvPr/>
        </p:nvSpPr>
        <p:spPr bwMode="auto">
          <a:xfrm>
            <a:off x="533400" y="4467225"/>
            <a:ext cx="414338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5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6" name="Freeform 34"/>
          <p:cNvSpPr>
            <a:spLocks/>
          </p:cNvSpPr>
          <p:nvPr/>
        </p:nvSpPr>
        <p:spPr bwMode="auto">
          <a:xfrm>
            <a:off x="825500" y="4467225"/>
            <a:ext cx="112713" cy="534988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8" y="33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7" name="Freeform 35"/>
          <p:cNvSpPr>
            <a:spLocks/>
          </p:cNvSpPr>
          <p:nvPr/>
        </p:nvSpPr>
        <p:spPr bwMode="auto">
          <a:xfrm>
            <a:off x="825500" y="4467225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8" name="Freeform 36"/>
          <p:cNvSpPr>
            <a:spLocks/>
          </p:cNvSpPr>
          <p:nvPr/>
        </p:nvSpPr>
        <p:spPr bwMode="auto">
          <a:xfrm>
            <a:off x="533400" y="3787775"/>
            <a:ext cx="404813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4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4" y="0"/>
                </a:lnTo>
                <a:lnTo>
                  <a:pt x="254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9" name="Freeform 37"/>
          <p:cNvSpPr>
            <a:spLocks/>
          </p:cNvSpPr>
          <p:nvPr/>
        </p:nvSpPr>
        <p:spPr bwMode="auto">
          <a:xfrm>
            <a:off x="533400" y="3787775"/>
            <a:ext cx="414338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5" y="0"/>
                </a:lnTo>
                <a:lnTo>
                  <a:pt x="260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0" name="Freeform 38"/>
          <p:cNvSpPr>
            <a:spLocks/>
          </p:cNvSpPr>
          <p:nvPr/>
        </p:nvSpPr>
        <p:spPr bwMode="auto">
          <a:xfrm>
            <a:off x="825500" y="3787775"/>
            <a:ext cx="112713" cy="536575"/>
          </a:xfrm>
          <a:custGeom>
            <a:avLst/>
            <a:gdLst/>
            <a:ahLst/>
            <a:cxnLst>
              <a:cxn ang="0">
                <a:pos x="38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8" y="337"/>
              </a:cxn>
            </a:cxnLst>
            <a:rect l="0" t="0" r="r" b="b"/>
            <a:pathLst>
              <a:path w="71" h="338">
                <a:moveTo>
                  <a:pt x="38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8" y="337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1" name="Freeform 39"/>
          <p:cNvSpPr>
            <a:spLocks/>
          </p:cNvSpPr>
          <p:nvPr/>
        </p:nvSpPr>
        <p:spPr bwMode="auto">
          <a:xfrm>
            <a:off x="825500" y="3787775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2" name="Freeform 40"/>
          <p:cNvSpPr>
            <a:spLocks/>
          </p:cNvSpPr>
          <p:nvPr/>
        </p:nvSpPr>
        <p:spPr bwMode="auto">
          <a:xfrm>
            <a:off x="533400" y="31607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3" name="Freeform 41"/>
          <p:cNvSpPr>
            <a:spLocks/>
          </p:cNvSpPr>
          <p:nvPr/>
        </p:nvSpPr>
        <p:spPr bwMode="auto">
          <a:xfrm>
            <a:off x="533400" y="31607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4" name="Freeform 42"/>
          <p:cNvSpPr>
            <a:spLocks/>
          </p:cNvSpPr>
          <p:nvPr/>
        </p:nvSpPr>
        <p:spPr bwMode="auto">
          <a:xfrm>
            <a:off x="825500" y="3160713"/>
            <a:ext cx="112713" cy="538162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5" name="Freeform 43"/>
          <p:cNvSpPr>
            <a:spLocks/>
          </p:cNvSpPr>
          <p:nvPr/>
        </p:nvSpPr>
        <p:spPr bwMode="auto">
          <a:xfrm>
            <a:off x="825500" y="3160713"/>
            <a:ext cx="122238" cy="554037"/>
          </a:xfrm>
          <a:custGeom>
            <a:avLst/>
            <a:gdLst/>
            <a:ahLst/>
            <a:cxnLst>
              <a:cxn ang="0">
                <a:pos x="41" y="348"/>
              </a:cxn>
              <a:cxn ang="0">
                <a:pos x="0" y="94"/>
              </a:cxn>
              <a:cxn ang="0">
                <a:pos x="76" y="0"/>
              </a:cxn>
              <a:cxn ang="0">
                <a:pos x="76" y="311"/>
              </a:cxn>
              <a:cxn ang="0">
                <a:pos x="41" y="348"/>
              </a:cxn>
            </a:cxnLst>
            <a:rect l="0" t="0" r="r" b="b"/>
            <a:pathLst>
              <a:path w="77" h="349">
                <a:moveTo>
                  <a:pt x="41" y="348"/>
                </a:moveTo>
                <a:lnTo>
                  <a:pt x="0" y="94"/>
                </a:lnTo>
                <a:lnTo>
                  <a:pt x="76" y="0"/>
                </a:lnTo>
                <a:lnTo>
                  <a:pt x="76" y="311"/>
                </a:lnTo>
                <a:lnTo>
                  <a:pt x="41" y="348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6" name="Freeform 44"/>
          <p:cNvSpPr>
            <a:spLocks/>
          </p:cNvSpPr>
          <p:nvPr/>
        </p:nvSpPr>
        <p:spPr bwMode="auto">
          <a:xfrm>
            <a:off x="533400" y="2503488"/>
            <a:ext cx="404813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1" y="57"/>
              </a:cxn>
              <a:cxn ang="0">
                <a:pos x="0" y="37"/>
              </a:cxn>
            </a:cxnLst>
            <a:rect l="0" t="0" r="r" b="b"/>
            <a:pathLst>
              <a:path w="255" h="58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1" y="57"/>
                </a:lnTo>
                <a:lnTo>
                  <a:pt x="0" y="37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7" name="Freeform 45"/>
          <p:cNvSpPr>
            <a:spLocks/>
          </p:cNvSpPr>
          <p:nvPr/>
        </p:nvSpPr>
        <p:spPr bwMode="auto">
          <a:xfrm>
            <a:off x="533400" y="2503488"/>
            <a:ext cx="414338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1" h="67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8" name="Freeform 46"/>
          <p:cNvSpPr>
            <a:spLocks/>
          </p:cNvSpPr>
          <p:nvPr/>
        </p:nvSpPr>
        <p:spPr bwMode="auto">
          <a:xfrm>
            <a:off x="825500" y="2503488"/>
            <a:ext cx="112713" cy="534987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8" y="33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19" name="Freeform 47"/>
          <p:cNvSpPr>
            <a:spLocks/>
          </p:cNvSpPr>
          <p:nvPr/>
        </p:nvSpPr>
        <p:spPr bwMode="auto">
          <a:xfrm>
            <a:off x="825500" y="2503488"/>
            <a:ext cx="122238" cy="550862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0" name="Freeform 48"/>
          <p:cNvSpPr>
            <a:spLocks/>
          </p:cNvSpPr>
          <p:nvPr/>
        </p:nvSpPr>
        <p:spPr bwMode="auto">
          <a:xfrm>
            <a:off x="533400" y="1841500"/>
            <a:ext cx="404813" cy="95250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8"/>
              </a:cxn>
            </a:cxnLst>
            <a:rect l="0" t="0" r="r" b="b"/>
            <a:pathLst>
              <a:path w="255" h="60">
                <a:moveTo>
                  <a:pt x="0" y="38"/>
                </a:moveTo>
                <a:lnTo>
                  <a:pt x="34" y="0"/>
                </a:lnTo>
                <a:lnTo>
                  <a:pt x="254" y="0"/>
                </a:lnTo>
                <a:lnTo>
                  <a:pt x="201" y="59"/>
                </a:lnTo>
                <a:lnTo>
                  <a:pt x="0" y="38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1" name="Freeform 49"/>
          <p:cNvSpPr>
            <a:spLocks/>
          </p:cNvSpPr>
          <p:nvPr/>
        </p:nvSpPr>
        <p:spPr bwMode="auto">
          <a:xfrm>
            <a:off x="533400" y="1841500"/>
            <a:ext cx="414338" cy="107950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0" y="0"/>
              </a:cxn>
              <a:cxn ang="0">
                <a:pos x="206" y="67"/>
              </a:cxn>
              <a:cxn ang="0">
                <a:pos x="0" y="44"/>
              </a:cxn>
            </a:cxnLst>
            <a:rect l="0" t="0" r="r" b="b"/>
            <a:pathLst>
              <a:path w="261" h="68">
                <a:moveTo>
                  <a:pt x="0" y="44"/>
                </a:moveTo>
                <a:lnTo>
                  <a:pt x="35" y="0"/>
                </a:lnTo>
                <a:lnTo>
                  <a:pt x="260" y="0"/>
                </a:lnTo>
                <a:lnTo>
                  <a:pt x="206" y="67"/>
                </a:lnTo>
                <a:lnTo>
                  <a:pt x="0" y="44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2" name="Freeform 50"/>
          <p:cNvSpPr>
            <a:spLocks/>
          </p:cNvSpPr>
          <p:nvPr/>
        </p:nvSpPr>
        <p:spPr bwMode="auto">
          <a:xfrm>
            <a:off x="825500" y="1841500"/>
            <a:ext cx="117475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3" y="0"/>
              </a:cxn>
              <a:cxn ang="0">
                <a:pos x="73" y="309"/>
              </a:cxn>
              <a:cxn ang="0">
                <a:pos x="40" y="346"/>
              </a:cxn>
            </a:cxnLst>
            <a:rect l="0" t="0" r="r" b="b"/>
            <a:pathLst>
              <a:path w="74" h="347">
                <a:moveTo>
                  <a:pt x="40" y="346"/>
                </a:moveTo>
                <a:lnTo>
                  <a:pt x="0" y="94"/>
                </a:lnTo>
                <a:lnTo>
                  <a:pt x="73" y="0"/>
                </a:lnTo>
                <a:lnTo>
                  <a:pt x="73" y="309"/>
                </a:lnTo>
                <a:lnTo>
                  <a:pt x="40" y="34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3" name="Freeform 51"/>
          <p:cNvSpPr>
            <a:spLocks/>
          </p:cNvSpPr>
          <p:nvPr/>
        </p:nvSpPr>
        <p:spPr bwMode="auto">
          <a:xfrm>
            <a:off x="825500" y="1841500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4" name="Freeform 52"/>
          <p:cNvSpPr>
            <a:spLocks/>
          </p:cNvSpPr>
          <p:nvPr/>
        </p:nvSpPr>
        <p:spPr bwMode="auto">
          <a:xfrm>
            <a:off x="984250" y="5078413"/>
            <a:ext cx="407988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7" h="60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5" name="Freeform 53"/>
          <p:cNvSpPr>
            <a:spLocks/>
          </p:cNvSpPr>
          <p:nvPr/>
        </p:nvSpPr>
        <p:spPr bwMode="auto">
          <a:xfrm>
            <a:off x="984250" y="5078413"/>
            <a:ext cx="417513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2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3" h="69">
                <a:moveTo>
                  <a:pt x="0" y="43"/>
                </a:moveTo>
                <a:lnTo>
                  <a:pt x="35" y="0"/>
                </a:lnTo>
                <a:lnTo>
                  <a:pt x="262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6" name="Freeform 54"/>
          <p:cNvSpPr>
            <a:spLocks/>
          </p:cNvSpPr>
          <p:nvPr/>
        </p:nvSpPr>
        <p:spPr bwMode="auto">
          <a:xfrm>
            <a:off x="1279525" y="5078413"/>
            <a:ext cx="112713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7" y="338"/>
              </a:cxn>
            </a:cxnLst>
            <a:rect l="0" t="0" r="r" b="b"/>
            <a:pathLst>
              <a:path w="71" h="339">
                <a:moveTo>
                  <a:pt x="37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7" y="338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7" name="Freeform 55"/>
          <p:cNvSpPr>
            <a:spLocks/>
          </p:cNvSpPr>
          <p:nvPr/>
        </p:nvSpPr>
        <p:spPr bwMode="auto">
          <a:xfrm>
            <a:off x="1279525" y="5078413"/>
            <a:ext cx="122238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0" y="347"/>
              </a:cxn>
            </a:cxnLst>
            <a:rect l="0" t="0" r="r" b="b"/>
            <a:pathLst>
              <a:path w="77" h="348">
                <a:moveTo>
                  <a:pt x="40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0" y="347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8" name="Freeform 56"/>
          <p:cNvSpPr>
            <a:spLocks/>
          </p:cNvSpPr>
          <p:nvPr/>
        </p:nvSpPr>
        <p:spPr bwMode="auto">
          <a:xfrm>
            <a:off x="984250" y="4467225"/>
            <a:ext cx="407988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7" h="59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29" name="Freeform 57"/>
          <p:cNvSpPr>
            <a:spLocks/>
          </p:cNvSpPr>
          <p:nvPr/>
        </p:nvSpPr>
        <p:spPr bwMode="auto">
          <a:xfrm>
            <a:off x="984250" y="4467225"/>
            <a:ext cx="417513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2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3" h="66">
                <a:moveTo>
                  <a:pt x="0" y="42"/>
                </a:moveTo>
                <a:lnTo>
                  <a:pt x="35" y="0"/>
                </a:lnTo>
                <a:lnTo>
                  <a:pt x="262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0" name="Freeform 58"/>
          <p:cNvSpPr>
            <a:spLocks/>
          </p:cNvSpPr>
          <p:nvPr/>
        </p:nvSpPr>
        <p:spPr bwMode="auto">
          <a:xfrm>
            <a:off x="1279525" y="4467225"/>
            <a:ext cx="112713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7" y="336"/>
              </a:cxn>
            </a:cxnLst>
            <a:rect l="0" t="0" r="r" b="b"/>
            <a:pathLst>
              <a:path w="71" h="337">
                <a:moveTo>
                  <a:pt x="37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7" y="336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1" name="Freeform 59"/>
          <p:cNvSpPr>
            <a:spLocks/>
          </p:cNvSpPr>
          <p:nvPr/>
        </p:nvSpPr>
        <p:spPr bwMode="auto">
          <a:xfrm>
            <a:off x="1279525" y="4467225"/>
            <a:ext cx="122238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2" name="Freeform 60"/>
          <p:cNvSpPr>
            <a:spLocks/>
          </p:cNvSpPr>
          <p:nvPr/>
        </p:nvSpPr>
        <p:spPr bwMode="auto">
          <a:xfrm>
            <a:off x="984250" y="3787775"/>
            <a:ext cx="407988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6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7" h="58">
                <a:moveTo>
                  <a:pt x="0" y="38"/>
                </a:moveTo>
                <a:lnTo>
                  <a:pt x="34" y="0"/>
                </a:lnTo>
                <a:lnTo>
                  <a:pt x="256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3" name="Freeform 61"/>
          <p:cNvSpPr>
            <a:spLocks/>
          </p:cNvSpPr>
          <p:nvPr/>
        </p:nvSpPr>
        <p:spPr bwMode="auto">
          <a:xfrm>
            <a:off x="984250" y="3787775"/>
            <a:ext cx="417513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2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3" h="67">
                <a:moveTo>
                  <a:pt x="0" y="44"/>
                </a:moveTo>
                <a:lnTo>
                  <a:pt x="35" y="0"/>
                </a:lnTo>
                <a:lnTo>
                  <a:pt x="262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4" name="Freeform 62"/>
          <p:cNvSpPr>
            <a:spLocks/>
          </p:cNvSpPr>
          <p:nvPr/>
        </p:nvSpPr>
        <p:spPr bwMode="auto">
          <a:xfrm>
            <a:off x="1279525" y="3787775"/>
            <a:ext cx="112713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7" y="337"/>
              </a:cxn>
            </a:cxnLst>
            <a:rect l="0" t="0" r="r" b="b"/>
            <a:pathLst>
              <a:path w="71" h="338">
                <a:moveTo>
                  <a:pt x="37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7" y="337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5" name="Freeform 63"/>
          <p:cNvSpPr>
            <a:spLocks/>
          </p:cNvSpPr>
          <p:nvPr/>
        </p:nvSpPr>
        <p:spPr bwMode="auto">
          <a:xfrm>
            <a:off x="1279525" y="3787775"/>
            <a:ext cx="122238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6" name="Freeform 64"/>
          <p:cNvSpPr>
            <a:spLocks/>
          </p:cNvSpPr>
          <p:nvPr/>
        </p:nvSpPr>
        <p:spPr bwMode="auto">
          <a:xfrm>
            <a:off x="984250" y="3160713"/>
            <a:ext cx="407988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7" h="60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7" name="Freeform 65"/>
          <p:cNvSpPr>
            <a:spLocks/>
          </p:cNvSpPr>
          <p:nvPr/>
        </p:nvSpPr>
        <p:spPr bwMode="auto">
          <a:xfrm>
            <a:off x="984250" y="3160713"/>
            <a:ext cx="417513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2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3" h="69">
                <a:moveTo>
                  <a:pt x="0" y="43"/>
                </a:moveTo>
                <a:lnTo>
                  <a:pt x="35" y="0"/>
                </a:lnTo>
                <a:lnTo>
                  <a:pt x="262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8" name="Freeform 66"/>
          <p:cNvSpPr>
            <a:spLocks/>
          </p:cNvSpPr>
          <p:nvPr/>
        </p:nvSpPr>
        <p:spPr bwMode="auto">
          <a:xfrm>
            <a:off x="1279525" y="3160713"/>
            <a:ext cx="112713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7" y="338"/>
              </a:cxn>
            </a:cxnLst>
            <a:rect l="0" t="0" r="r" b="b"/>
            <a:pathLst>
              <a:path w="71" h="339">
                <a:moveTo>
                  <a:pt x="37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7" y="338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39" name="Freeform 67"/>
          <p:cNvSpPr>
            <a:spLocks/>
          </p:cNvSpPr>
          <p:nvPr/>
        </p:nvSpPr>
        <p:spPr bwMode="auto">
          <a:xfrm>
            <a:off x="1279525" y="3160713"/>
            <a:ext cx="122238" cy="554037"/>
          </a:xfrm>
          <a:custGeom>
            <a:avLst/>
            <a:gdLst/>
            <a:ahLst/>
            <a:cxnLst>
              <a:cxn ang="0">
                <a:pos x="40" y="348"/>
              </a:cxn>
              <a:cxn ang="0">
                <a:pos x="0" y="94"/>
              </a:cxn>
              <a:cxn ang="0">
                <a:pos x="76" y="0"/>
              </a:cxn>
              <a:cxn ang="0">
                <a:pos x="76" y="311"/>
              </a:cxn>
              <a:cxn ang="0">
                <a:pos x="40" y="348"/>
              </a:cxn>
            </a:cxnLst>
            <a:rect l="0" t="0" r="r" b="b"/>
            <a:pathLst>
              <a:path w="77" h="349">
                <a:moveTo>
                  <a:pt x="40" y="348"/>
                </a:moveTo>
                <a:lnTo>
                  <a:pt x="0" y="94"/>
                </a:lnTo>
                <a:lnTo>
                  <a:pt x="76" y="0"/>
                </a:lnTo>
                <a:lnTo>
                  <a:pt x="76" y="311"/>
                </a:lnTo>
                <a:lnTo>
                  <a:pt x="40" y="348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0" name="Freeform 68"/>
          <p:cNvSpPr>
            <a:spLocks/>
          </p:cNvSpPr>
          <p:nvPr/>
        </p:nvSpPr>
        <p:spPr bwMode="auto">
          <a:xfrm>
            <a:off x="984250" y="2503488"/>
            <a:ext cx="407988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1" y="57"/>
              </a:cxn>
              <a:cxn ang="0">
                <a:pos x="0" y="37"/>
              </a:cxn>
            </a:cxnLst>
            <a:rect l="0" t="0" r="r" b="b"/>
            <a:pathLst>
              <a:path w="257" h="58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1" y="57"/>
                </a:lnTo>
                <a:lnTo>
                  <a:pt x="0" y="37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1" name="Freeform 69"/>
          <p:cNvSpPr>
            <a:spLocks/>
          </p:cNvSpPr>
          <p:nvPr/>
        </p:nvSpPr>
        <p:spPr bwMode="auto">
          <a:xfrm>
            <a:off x="984250" y="2503488"/>
            <a:ext cx="417513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2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3" h="67">
                <a:moveTo>
                  <a:pt x="0" y="43"/>
                </a:moveTo>
                <a:lnTo>
                  <a:pt x="35" y="0"/>
                </a:lnTo>
                <a:lnTo>
                  <a:pt x="262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2" name="Freeform 70"/>
          <p:cNvSpPr>
            <a:spLocks/>
          </p:cNvSpPr>
          <p:nvPr/>
        </p:nvSpPr>
        <p:spPr bwMode="auto">
          <a:xfrm>
            <a:off x="1279525" y="2503488"/>
            <a:ext cx="112713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7" y="336"/>
              </a:cxn>
            </a:cxnLst>
            <a:rect l="0" t="0" r="r" b="b"/>
            <a:pathLst>
              <a:path w="71" h="337">
                <a:moveTo>
                  <a:pt x="37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7" y="336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3" name="Freeform 71"/>
          <p:cNvSpPr>
            <a:spLocks/>
          </p:cNvSpPr>
          <p:nvPr/>
        </p:nvSpPr>
        <p:spPr bwMode="auto">
          <a:xfrm>
            <a:off x="1279525" y="2503488"/>
            <a:ext cx="122238" cy="550862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4" name="Freeform 72"/>
          <p:cNvSpPr>
            <a:spLocks/>
          </p:cNvSpPr>
          <p:nvPr/>
        </p:nvSpPr>
        <p:spPr bwMode="auto">
          <a:xfrm>
            <a:off x="1436688" y="5078413"/>
            <a:ext cx="403225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199" y="59"/>
              </a:cxn>
              <a:cxn ang="0">
                <a:pos x="0" y="37"/>
              </a:cxn>
            </a:cxnLst>
            <a:rect l="0" t="0" r="r" b="b"/>
            <a:pathLst>
              <a:path w="254" h="60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199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5" name="Freeform 73"/>
          <p:cNvSpPr>
            <a:spLocks/>
          </p:cNvSpPr>
          <p:nvPr/>
        </p:nvSpPr>
        <p:spPr bwMode="auto">
          <a:xfrm>
            <a:off x="143668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6" name="Freeform 74"/>
          <p:cNvSpPr>
            <a:spLocks/>
          </p:cNvSpPr>
          <p:nvPr/>
        </p:nvSpPr>
        <p:spPr bwMode="auto">
          <a:xfrm>
            <a:off x="1730375" y="5078413"/>
            <a:ext cx="109538" cy="538162"/>
          </a:xfrm>
          <a:custGeom>
            <a:avLst/>
            <a:gdLst/>
            <a:ahLst/>
            <a:cxnLst>
              <a:cxn ang="0">
                <a:pos x="36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6" y="338"/>
              </a:cxn>
            </a:cxnLst>
            <a:rect l="0" t="0" r="r" b="b"/>
            <a:pathLst>
              <a:path w="69" h="339">
                <a:moveTo>
                  <a:pt x="36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6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7" name="Freeform 75"/>
          <p:cNvSpPr>
            <a:spLocks/>
          </p:cNvSpPr>
          <p:nvPr/>
        </p:nvSpPr>
        <p:spPr bwMode="auto">
          <a:xfrm>
            <a:off x="1730375" y="5078413"/>
            <a:ext cx="120650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5" y="0"/>
              </a:cxn>
              <a:cxn ang="0">
                <a:pos x="75" y="310"/>
              </a:cxn>
              <a:cxn ang="0">
                <a:pos x="40" y="347"/>
              </a:cxn>
            </a:cxnLst>
            <a:rect l="0" t="0" r="r" b="b"/>
            <a:pathLst>
              <a:path w="76" h="348">
                <a:moveTo>
                  <a:pt x="40" y="347"/>
                </a:moveTo>
                <a:lnTo>
                  <a:pt x="0" y="94"/>
                </a:lnTo>
                <a:lnTo>
                  <a:pt x="75" y="0"/>
                </a:lnTo>
                <a:lnTo>
                  <a:pt x="75" y="310"/>
                </a:lnTo>
                <a:lnTo>
                  <a:pt x="40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8" name="Freeform 76"/>
          <p:cNvSpPr>
            <a:spLocks/>
          </p:cNvSpPr>
          <p:nvPr/>
        </p:nvSpPr>
        <p:spPr bwMode="auto">
          <a:xfrm>
            <a:off x="1436688" y="4467225"/>
            <a:ext cx="403225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199" y="58"/>
              </a:cxn>
              <a:cxn ang="0">
                <a:pos x="0" y="37"/>
              </a:cxn>
            </a:cxnLst>
            <a:rect l="0" t="0" r="r" b="b"/>
            <a:pathLst>
              <a:path w="254" h="59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199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49" name="Freeform 77"/>
          <p:cNvSpPr>
            <a:spLocks/>
          </p:cNvSpPr>
          <p:nvPr/>
        </p:nvSpPr>
        <p:spPr bwMode="auto">
          <a:xfrm>
            <a:off x="143668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0" name="Freeform 78"/>
          <p:cNvSpPr>
            <a:spLocks/>
          </p:cNvSpPr>
          <p:nvPr/>
        </p:nvSpPr>
        <p:spPr bwMode="auto">
          <a:xfrm>
            <a:off x="1730375" y="4467225"/>
            <a:ext cx="109538" cy="534988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6" y="336"/>
              </a:cxn>
            </a:cxnLst>
            <a:rect l="0" t="0" r="r" b="b"/>
            <a:pathLst>
              <a:path w="69" h="337">
                <a:moveTo>
                  <a:pt x="36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6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1" name="Freeform 79"/>
          <p:cNvSpPr>
            <a:spLocks/>
          </p:cNvSpPr>
          <p:nvPr/>
        </p:nvSpPr>
        <p:spPr bwMode="auto">
          <a:xfrm>
            <a:off x="1730375" y="4467225"/>
            <a:ext cx="120650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0" y="346"/>
              </a:cxn>
            </a:cxnLst>
            <a:rect l="0" t="0" r="r" b="b"/>
            <a:pathLst>
              <a:path w="76" h="347">
                <a:moveTo>
                  <a:pt x="40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2" name="Freeform 80"/>
          <p:cNvSpPr>
            <a:spLocks/>
          </p:cNvSpPr>
          <p:nvPr/>
        </p:nvSpPr>
        <p:spPr bwMode="auto">
          <a:xfrm>
            <a:off x="1436688" y="3787775"/>
            <a:ext cx="403225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3" y="0"/>
              </a:cxn>
              <a:cxn ang="0">
                <a:pos x="199" y="57"/>
              </a:cxn>
              <a:cxn ang="0">
                <a:pos x="0" y="38"/>
              </a:cxn>
            </a:cxnLst>
            <a:rect l="0" t="0" r="r" b="b"/>
            <a:pathLst>
              <a:path w="254" h="58">
                <a:moveTo>
                  <a:pt x="0" y="38"/>
                </a:moveTo>
                <a:lnTo>
                  <a:pt x="33" y="0"/>
                </a:lnTo>
                <a:lnTo>
                  <a:pt x="253" y="0"/>
                </a:lnTo>
                <a:lnTo>
                  <a:pt x="199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3" name="Freeform 81"/>
          <p:cNvSpPr>
            <a:spLocks/>
          </p:cNvSpPr>
          <p:nvPr/>
        </p:nvSpPr>
        <p:spPr bwMode="auto">
          <a:xfrm>
            <a:off x="143668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4" name="Freeform 82"/>
          <p:cNvSpPr>
            <a:spLocks/>
          </p:cNvSpPr>
          <p:nvPr/>
        </p:nvSpPr>
        <p:spPr bwMode="auto">
          <a:xfrm>
            <a:off x="1730375" y="3787775"/>
            <a:ext cx="109538" cy="536575"/>
          </a:xfrm>
          <a:custGeom>
            <a:avLst/>
            <a:gdLst/>
            <a:ahLst/>
            <a:cxnLst>
              <a:cxn ang="0">
                <a:pos x="36" y="337"/>
              </a:cxn>
              <a:cxn ang="0">
                <a:pos x="0" y="91"/>
              </a:cxn>
              <a:cxn ang="0">
                <a:pos x="68" y="0"/>
              </a:cxn>
              <a:cxn ang="0">
                <a:pos x="68" y="301"/>
              </a:cxn>
              <a:cxn ang="0">
                <a:pos x="36" y="337"/>
              </a:cxn>
            </a:cxnLst>
            <a:rect l="0" t="0" r="r" b="b"/>
            <a:pathLst>
              <a:path w="69" h="338">
                <a:moveTo>
                  <a:pt x="36" y="337"/>
                </a:moveTo>
                <a:lnTo>
                  <a:pt x="0" y="91"/>
                </a:lnTo>
                <a:lnTo>
                  <a:pt x="68" y="0"/>
                </a:lnTo>
                <a:lnTo>
                  <a:pt x="68" y="301"/>
                </a:lnTo>
                <a:lnTo>
                  <a:pt x="36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5" name="Freeform 83"/>
          <p:cNvSpPr>
            <a:spLocks/>
          </p:cNvSpPr>
          <p:nvPr/>
        </p:nvSpPr>
        <p:spPr bwMode="auto">
          <a:xfrm>
            <a:off x="1730375" y="3787775"/>
            <a:ext cx="120650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5" y="0"/>
              </a:cxn>
              <a:cxn ang="0">
                <a:pos x="75" y="309"/>
              </a:cxn>
              <a:cxn ang="0">
                <a:pos x="40" y="346"/>
              </a:cxn>
            </a:cxnLst>
            <a:rect l="0" t="0" r="r" b="b"/>
            <a:pathLst>
              <a:path w="76" h="347">
                <a:moveTo>
                  <a:pt x="40" y="346"/>
                </a:moveTo>
                <a:lnTo>
                  <a:pt x="0" y="94"/>
                </a:lnTo>
                <a:lnTo>
                  <a:pt x="75" y="0"/>
                </a:lnTo>
                <a:lnTo>
                  <a:pt x="75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6" name="Freeform 84"/>
          <p:cNvSpPr>
            <a:spLocks/>
          </p:cNvSpPr>
          <p:nvPr/>
        </p:nvSpPr>
        <p:spPr bwMode="auto">
          <a:xfrm>
            <a:off x="1885950" y="5078413"/>
            <a:ext cx="406400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5" y="0"/>
              </a:cxn>
              <a:cxn ang="0">
                <a:pos x="202" y="59"/>
              </a:cxn>
              <a:cxn ang="0">
                <a:pos x="0" y="37"/>
              </a:cxn>
            </a:cxnLst>
            <a:rect l="0" t="0" r="r" b="b"/>
            <a:pathLst>
              <a:path w="256" h="60">
                <a:moveTo>
                  <a:pt x="0" y="37"/>
                </a:moveTo>
                <a:lnTo>
                  <a:pt x="33" y="0"/>
                </a:lnTo>
                <a:lnTo>
                  <a:pt x="255" y="0"/>
                </a:lnTo>
                <a:lnTo>
                  <a:pt x="202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7" name="Freeform 85"/>
          <p:cNvSpPr>
            <a:spLocks/>
          </p:cNvSpPr>
          <p:nvPr/>
        </p:nvSpPr>
        <p:spPr bwMode="auto">
          <a:xfrm>
            <a:off x="1885950" y="50784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4" y="0"/>
              </a:cxn>
              <a:cxn ang="0">
                <a:pos x="261" y="0"/>
              </a:cxn>
              <a:cxn ang="0">
                <a:pos x="207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4" y="0"/>
                </a:lnTo>
                <a:lnTo>
                  <a:pt x="261" y="0"/>
                </a:lnTo>
                <a:lnTo>
                  <a:pt x="207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8" name="Freeform 86"/>
          <p:cNvSpPr>
            <a:spLocks/>
          </p:cNvSpPr>
          <p:nvPr/>
        </p:nvSpPr>
        <p:spPr bwMode="auto">
          <a:xfrm>
            <a:off x="2179638" y="5078413"/>
            <a:ext cx="112712" cy="538162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59" name="Freeform 87"/>
          <p:cNvSpPr>
            <a:spLocks/>
          </p:cNvSpPr>
          <p:nvPr/>
        </p:nvSpPr>
        <p:spPr bwMode="auto">
          <a:xfrm>
            <a:off x="2179638" y="5078413"/>
            <a:ext cx="122237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7"/>
              </a:cxn>
            </a:cxnLst>
            <a:rect l="0" t="0" r="r" b="b"/>
            <a:pathLst>
              <a:path w="77" h="348">
                <a:moveTo>
                  <a:pt x="41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0" name="Freeform 88"/>
          <p:cNvSpPr>
            <a:spLocks/>
          </p:cNvSpPr>
          <p:nvPr/>
        </p:nvSpPr>
        <p:spPr bwMode="auto">
          <a:xfrm>
            <a:off x="1885950" y="4467225"/>
            <a:ext cx="406400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5" y="0"/>
              </a:cxn>
              <a:cxn ang="0">
                <a:pos x="202" y="58"/>
              </a:cxn>
              <a:cxn ang="0">
                <a:pos x="0" y="37"/>
              </a:cxn>
            </a:cxnLst>
            <a:rect l="0" t="0" r="r" b="b"/>
            <a:pathLst>
              <a:path w="256" h="59">
                <a:moveTo>
                  <a:pt x="0" y="37"/>
                </a:moveTo>
                <a:lnTo>
                  <a:pt x="33" y="0"/>
                </a:lnTo>
                <a:lnTo>
                  <a:pt x="255" y="0"/>
                </a:lnTo>
                <a:lnTo>
                  <a:pt x="202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1" name="Freeform 89"/>
          <p:cNvSpPr>
            <a:spLocks/>
          </p:cNvSpPr>
          <p:nvPr/>
        </p:nvSpPr>
        <p:spPr bwMode="auto">
          <a:xfrm>
            <a:off x="1885950" y="4467225"/>
            <a:ext cx="415925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4" y="0"/>
              </a:cxn>
              <a:cxn ang="0">
                <a:pos x="261" y="0"/>
              </a:cxn>
              <a:cxn ang="0">
                <a:pos x="207" y="65"/>
              </a:cxn>
              <a:cxn ang="0">
                <a:pos x="0" y="42"/>
              </a:cxn>
            </a:cxnLst>
            <a:rect l="0" t="0" r="r" b="b"/>
            <a:pathLst>
              <a:path w="262" h="66">
                <a:moveTo>
                  <a:pt x="0" y="42"/>
                </a:moveTo>
                <a:lnTo>
                  <a:pt x="34" y="0"/>
                </a:lnTo>
                <a:lnTo>
                  <a:pt x="261" y="0"/>
                </a:lnTo>
                <a:lnTo>
                  <a:pt x="207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2" name="Freeform 90"/>
          <p:cNvSpPr>
            <a:spLocks/>
          </p:cNvSpPr>
          <p:nvPr/>
        </p:nvSpPr>
        <p:spPr bwMode="auto">
          <a:xfrm>
            <a:off x="2179638" y="4467225"/>
            <a:ext cx="112712" cy="534988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8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3" name="Freeform 91"/>
          <p:cNvSpPr>
            <a:spLocks/>
          </p:cNvSpPr>
          <p:nvPr/>
        </p:nvSpPr>
        <p:spPr bwMode="auto">
          <a:xfrm>
            <a:off x="2179638" y="4467225"/>
            <a:ext cx="122237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4" name="Freeform 92"/>
          <p:cNvSpPr>
            <a:spLocks/>
          </p:cNvSpPr>
          <p:nvPr/>
        </p:nvSpPr>
        <p:spPr bwMode="auto">
          <a:xfrm>
            <a:off x="1885950" y="3787775"/>
            <a:ext cx="406400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5" y="0"/>
              </a:cxn>
              <a:cxn ang="0">
                <a:pos x="202" y="57"/>
              </a:cxn>
              <a:cxn ang="0">
                <a:pos x="0" y="38"/>
              </a:cxn>
            </a:cxnLst>
            <a:rect l="0" t="0" r="r" b="b"/>
            <a:pathLst>
              <a:path w="256" h="58">
                <a:moveTo>
                  <a:pt x="0" y="38"/>
                </a:moveTo>
                <a:lnTo>
                  <a:pt x="33" y="0"/>
                </a:lnTo>
                <a:lnTo>
                  <a:pt x="255" y="0"/>
                </a:lnTo>
                <a:lnTo>
                  <a:pt x="202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5" name="Freeform 93"/>
          <p:cNvSpPr>
            <a:spLocks/>
          </p:cNvSpPr>
          <p:nvPr/>
        </p:nvSpPr>
        <p:spPr bwMode="auto">
          <a:xfrm>
            <a:off x="1885950" y="3787775"/>
            <a:ext cx="415925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4" y="0"/>
              </a:cxn>
              <a:cxn ang="0">
                <a:pos x="261" y="0"/>
              </a:cxn>
              <a:cxn ang="0">
                <a:pos x="207" y="66"/>
              </a:cxn>
              <a:cxn ang="0">
                <a:pos x="0" y="44"/>
              </a:cxn>
            </a:cxnLst>
            <a:rect l="0" t="0" r="r" b="b"/>
            <a:pathLst>
              <a:path w="262" h="67">
                <a:moveTo>
                  <a:pt x="0" y="44"/>
                </a:moveTo>
                <a:lnTo>
                  <a:pt x="34" y="0"/>
                </a:lnTo>
                <a:lnTo>
                  <a:pt x="261" y="0"/>
                </a:lnTo>
                <a:lnTo>
                  <a:pt x="207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6" name="Freeform 94"/>
          <p:cNvSpPr>
            <a:spLocks/>
          </p:cNvSpPr>
          <p:nvPr/>
        </p:nvSpPr>
        <p:spPr bwMode="auto">
          <a:xfrm>
            <a:off x="2179638" y="3787775"/>
            <a:ext cx="112712" cy="536575"/>
          </a:xfrm>
          <a:custGeom>
            <a:avLst/>
            <a:gdLst/>
            <a:ahLst/>
            <a:cxnLst>
              <a:cxn ang="0">
                <a:pos x="38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8" y="337"/>
              </a:cxn>
            </a:cxnLst>
            <a:rect l="0" t="0" r="r" b="b"/>
            <a:pathLst>
              <a:path w="71" h="338">
                <a:moveTo>
                  <a:pt x="38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8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7" name="Freeform 95"/>
          <p:cNvSpPr>
            <a:spLocks/>
          </p:cNvSpPr>
          <p:nvPr/>
        </p:nvSpPr>
        <p:spPr bwMode="auto">
          <a:xfrm>
            <a:off x="2179638" y="3787775"/>
            <a:ext cx="122237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8" name="Freeform 96"/>
          <p:cNvSpPr>
            <a:spLocks/>
          </p:cNvSpPr>
          <p:nvPr/>
        </p:nvSpPr>
        <p:spPr bwMode="auto">
          <a:xfrm>
            <a:off x="2338388" y="5078413"/>
            <a:ext cx="404812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69" name="Freeform 97"/>
          <p:cNvSpPr>
            <a:spLocks/>
          </p:cNvSpPr>
          <p:nvPr/>
        </p:nvSpPr>
        <p:spPr bwMode="auto">
          <a:xfrm>
            <a:off x="233838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0" name="Freeform 98"/>
          <p:cNvSpPr>
            <a:spLocks/>
          </p:cNvSpPr>
          <p:nvPr/>
        </p:nvSpPr>
        <p:spPr bwMode="auto">
          <a:xfrm>
            <a:off x="2635250" y="5078413"/>
            <a:ext cx="107950" cy="538162"/>
          </a:xfrm>
          <a:custGeom>
            <a:avLst/>
            <a:gdLst/>
            <a:ahLst/>
            <a:cxnLst>
              <a:cxn ang="0">
                <a:pos x="36" y="338"/>
              </a:cxn>
              <a:cxn ang="0">
                <a:pos x="0" y="92"/>
              </a:cxn>
              <a:cxn ang="0">
                <a:pos x="67" y="0"/>
              </a:cxn>
              <a:cxn ang="0">
                <a:pos x="67" y="302"/>
              </a:cxn>
              <a:cxn ang="0">
                <a:pos x="36" y="338"/>
              </a:cxn>
            </a:cxnLst>
            <a:rect l="0" t="0" r="r" b="b"/>
            <a:pathLst>
              <a:path w="68" h="339">
                <a:moveTo>
                  <a:pt x="36" y="338"/>
                </a:moveTo>
                <a:lnTo>
                  <a:pt x="0" y="92"/>
                </a:lnTo>
                <a:lnTo>
                  <a:pt x="67" y="0"/>
                </a:lnTo>
                <a:lnTo>
                  <a:pt x="67" y="302"/>
                </a:lnTo>
                <a:lnTo>
                  <a:pt x="36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1" name="Freeform 99"/>
          <p:cNvSpPr>
            <a:spLocks/>
          </p:cNvSpPr>
          <p:nvPr/>
        </p:nvSpPr>
        <p:spPr bwMode="auto">
          <a:xfrm>
            <a:off x="2635250" y="5078413"/>
            <a:ext cx="117475" cy="552450"/>
          </a:xfrm>
          <a:custGeom>
            <a:avLst/>
            <a:gdLst/>
            <a:ahLst/>
            <a:cxnLst>
              <a:cxn ang="0">
                <a:pos x="39" y="347"/>
              </a:cxn>
              <a:cxn ang="0">
                <a:pos x="0" y="94"/>
              </a:cxn>
              <a:cxn ang="0">
                <a:pos x="73" y="0"/>
              </a:cxn>
              <a:cxn ang="0">
                <a:pos x="73" y="310"/>
              </a:cxn>
              <a:cxn ang="0">
                <a:pos x="39" y="347"/>
              </a:cxn>
            </a:cxnLst>
            <a:rect l="0" t="0" r="r" b="b"/>
            <a:pathLst>
              <a:path w="74" h="348">
                <a:moveTo>
                  <a:pt x="39" y="347"/>
                </a:moveTo>
                <a:lnTo>
                  <a:pt x="0" y="94"/>
                </a:lnTo>
                <a:lnTo>
                  <a:pt x="73" y="0"/>
                </a:lnTo>
                <a:lnTo>
                  <a:pt x="73" y="310"/>
                </a:lnTo>
                <a:lnTo>
                  <a:pt x="39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2" name="Freeform 100"/>
          <p:cNvSpPr>
            <a:spLocks/>
          </p:cNvSpPr>
          <p:nvPr/>
        </p:nvSpPr>
        <p:spPr bwMode="auto">
          <a:xfrm>
            <a:off x="2338388" y="4467225"/>
            <a:ext cx="404812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3" name="Freeform 101"/>
          <p:cNvSpPr>
            <a:spLocks/>
          </p:cNvSpPr>
          <p:nvPr/>
        </p:nvSpPr>
        <p:spPr bwMode="auto">
          <a:xfrm>
            <a:off x="233838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4" name="Freeform 102"/>
          <p:cNvSpPr>
            <a:spLocks/>
          </p:cNvSpPr>
          <p:nvPr/>
        </p:nvSpPr>
        <p:spPr bwMode="auto">
          <a:xfrm>
            <a:off x="2635250" y="4467225"/>
            <a:ext cx="107950" cy="534988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7" y="0"/>
              </a:cxn>
              <a:cxn ang="0">
                <a:pos x="67" y="300"/>
              </a:cxn>
              <a:cxn ang="0">
                <a:pos x="36" y="336"/>
              </a:cxn>
            </a:cxnLst>
            <a:rect l="0" t="0" r="r" b="b"/>
            <a:pathLst>
              <a:path w="68" h="337">
                <a:moveTo>
                  <a:pt x="36" y="336"/>
                </a:moveTo>
                <a:lnTo>
                  <a:pt x="0" y="90"/>
                </a:lnTo>
                <a:lnTo>
                  <a:pt x="67" y="0"/>
                </a:lnTo>
                <a:lnTo>
                  <a:pt x="67" y="300"/>
                </a:lnTo>
                <a:lnTo>
                  <a:pt x="36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5" name="Freeform 103"/>
          <p:cNvSpPr>
            <a:spLocks/>
          </p:cNvSpPr>
          <p:nvPr/>
        </p:nvSpPr>
        <p:spPr bwMode="auto">
          <a:xfrm>
            <a:off x="2635250" y="4467225"/>
            <a:ext cx="117475" cy="550863"/>
          </a:xfrm>
          <a:custGeom>
            <a:avLst/>
            <a:gdLst/>
            <a:ahLst/>
            <a:cxnLst>
              <a:cxn ang="0">
                <a:pos x="39" y="346"/>
              </a:cxn>
              <a:cxn ang="0">
                <a:pos x="0" y="93"/>
              </a:cxn>
              <a:cxn ang="0">
                <a:pos x="73" y="0"/>
              </a:cxn>
              <a:cxn ang="0">
                <a:pos x="73" y="309"/>
              </a:cxn>
              <a:cxn ang="0">
                <a:pos x="39" y="346"/>
              </a:cxn>
            </a:cxnLst>
            <a:rect l="0" t="0" r="r" b="b"/>
            <a:pathLst>
              <a:path w="74" h="347">
                <a:moveTo>
                  <a:pt x="39" y="346"/>
                </a:moveTo>
                <a:lnTo>
                  <a:pt x="0" y="93"/>
                </a:lnTo>
                <a:lnTo>
                  <a:pt x="73" y="0"/>
                </a:lnTo>
                <a:lnTo>
                  <a:pt x="73" y="309"/>
                </a:lnTo>
                <a:lnTo>
                  <a:pt x="39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6" name="Freeform 104"/>
          <p:cNvSpPr>
            <a:spLocks/>
          </p:cNvSpPr>
          <p:nvPr/>
        </p:nvSpPr>
        <p:spPr bwMode="auto">
          <a:xfrm>
            <a:off x="2338388" y="3787775"/>
            <a:ext cx="404812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0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7" name="Freeform 105"/>
          <p:cNvSpPr>
            <a:spLocks/>
          </p:cNvSpPr>
          <p:nvPr/>
        </p:nvSpPr>
        <p:spPr bwMode="auto">
          <a:xfrm>
            <a:off x="233838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8" name="Freeform 106"/>
          <p:cNvSpPr>
            <a:spLocks/>
          </p:cNvSpPr>
          <p:nvPr/>
        </p:nvSpPr>
        <p:spPr bwMode="auto">
          <a:xfrm>
            <a:off x="2635250" y="3787775"/>
            <a:ext cx="107950" cy="536575"/>
          </a:xfrm>
          <a:custGeom>
            <a:avLst/>
            <a:gdLst/>
            <a:ahLst/>
            <a:cxnLst>
              <a:cxn ang="0">
                <a:pos x="36" y="337"/>
              </a:cxn>
              <a:cxn ang="0">
                <a:pos x="0" y="91"/>
              </a:cxn>
              <a:cxn ang="0">
                <a:pos x="67" y="0"/>
              </a:cxn>
              <a:cxn ang="0">
                <a:pos x="67" y="301"/>
              </a:cxn>
              <a:cxn ang="0">
                <a:pos x="36" y="337"/>
              </a:cxn>
            </a:cxnLst>
            <a:rect l="0" t="0" r="r" b="b"/>
            <a:pathLst>
              <a:path w="68" h="338">
                <a:moveTo>
                  <a:pt x="36" y="337"/>
                </a:moveTo>
                <a:lnTo>
                  <a:pt x="0" y="91"/>
                </a:lnTo>
                <a:lnTo>
                  <a:pt x="67" y="0"/>
                </a:lnTo>
                <a:lnTo>
                  <a:pt x="67" y="301"/>
                </a:lnTo>
                <a:lnTo>
                  <a:pt x="36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79" name="Freeform 107"/>
          <p:cNvSpPr>
            <a:spLocks/>
          </p:cNvSpPr>
          <p:nvPr/>
        </p:nvSpPr>
        <p:spPr bwMode="auto">
          <a:xfrm>
            <a:off x="2635250" y="3787775"/>
            <a:ext cx="117475" cy="550863"/>
          </a:xfrm>
          <a:custGeom>
            <a:avLst/>
            <a:gdLst/>
            <a:ahLst/>
            <a:cxnLst>
              <a:cxn ang="0">
                <a:pos x="39" y="346"/>
              </a:cxn>
              <a:cxn ang="0">
                <a:pos x="0" y="94"/>
              </a:cxn>
              <a:cxn ang="0">
                <a:pos x="73" y="0"/>
              </a:cxn>
              <a:cxn ang="0">
                <a:pos x="73" y="309"/>
              </a:cxn>
              <a:cxn ang="0">
                <a:pos x="39" y="346"/>
              </a:cxn>
            </a:cxnLst>
            <a:rect l="0" t="0" r="r" b="b"/>
            <a:pathLst>
              <a:path w="74" h="347">
                <a:moveTo>
                  <a:pt x="39" y="346"/>
                </a:moveTo>
                <a:lnTo>
                  <a:pt x="0" y="94"/>
                </a:lnTo>
                <a:lnTo>
                  <a:pt x="73" y="0"/>
                </a:lnTo>
                <a:lnTo>
                  <a:pt x="73" y="309"/>
                </a:lnTo>
                <a:lnTo>
                  <a:pt x="39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0" name="Freeform 108"/>
          <p:cNvSpPr>
            <a:spLocks/>
          </p:cNvSpPr>
          <p:nvPr/>
        </p:nvSpPr>
        <p:spPr bwMode="auto">
          <a:xfrm>
            <a:off x="2789238" y="5078413"/>
            <a:ext cx="406400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5" y="0"/>
              </a:cxn>
              <a:cxn ang="0">
                <a:pos x="202" y="59"/>
              </a:cxn>
              <a:cxn ang="0">
                <a:pos x="0" y="37"/>
              </a:cxn>
            </a:cxnLst>
            <a:rect l="0" t="0" r="r" b="b"/>
            <a:pathLst>
              <a:path w="256" h="60">
                <a:moveTo>
                  <a:pt x="0" y="37"/>
                </a:moveTo>
                <a:lnTo>
                  <a:pt x="33" y="0"/>
                </a:lnTo>
                <a:lnTo>
                  <a:pt x="255" y="0"/>
                </a:lnTo>
                <a:lnTo>
                  <a:pt x="202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1" name="Freeform 109"/>
          <p:cNvSpPr>
            <a:spLocks/>
          </p:cNvSpPr>
          <p:nvPr/>
        </p:nvSpPr>
        <p:spPr bwMode="auto">
          <a:xfrm>
            <a:off x="2789238" y="50784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4" y="0"/>
              </a:cxn>
              <a:cxn ang="0">
                <a:pos x="261" y="0"/>
              </a:cxn>
              <a:cxn ang="0">
                <a:pos x="207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4" y="0"/>
                </a:lnTo>
                <a:lnTo>
                  <a:pt x="261" y="0"/>
                </a:lnTo>
                <a:lnTo>
                  <a:pt x="207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2" name="Freeform 110"/>
          <p:cNvSpPr>
            <a:spLocks/>
          </p:cNvSpPr>
          <p:nvPr/>
        </p:nvSpPr>
        <p:spPr bwMode="auto">
          <a:xfrm>
            <a:off x="3081338" y="5078413"/>
            <a:ext cx="114300" cy="538162"/>
          </a:xfrm>
          <a:custGeom>
            <a:avLst/>
            <a:gdLst/>
            <a:ahLst/>
            <a:cxnLst>
              <a:cxn ang="0">
                <a:pos x="39" y="338"/>
              </a:cxn>
              <a:cxn ang="0">
                <a:pos x="0" y="92"/>
              </a:cxn>
              <a:cxn ang="0">
                <a:pos x="71" y="0"/>
              </a:cxn>
              <a:cxn ang="0">
                <a:pos x="71" y="302"/>
              </a:cxn>
              <a:cxn ang="0">
                <a:pos x="39" y="338"/>
              </a:cxn>
            </a:cxnLst>
            <a:rect l="0" t="0" r="r" b="b"/>
            <a:pathLst>
              <a:path w="72" h="339">
                <a:moveTo>
                  <a:pt x="39" y="338"/>
                </a:moveTo>
                <a:lnTo>
                  <a:pt x="0" y="92"/>
                </a:lnTo>
                <a:lnTo>
                  <a:pt x="71" y="0"/>
                </a:lnTo>
                <a:lnTo>
                  <a:pt x="71" y="302"/>
                </a:lnTo>
                <a:lnTo>
                  <a:pt x="39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3" name="Freeform 111"/>
          <p:cNvSpPr>
            <a:spLocks/>
          </p:cNvSpPr>
          <p:nvPr/>
        </p:nvSpPr>
        <p:spPr bwMode="auto">
          <a:xfrm>
            <a:off x="3081338" y="5078413"/>
            <a:ext cx="123825" cy="552450"/>
          </a:xfrm>
          <a:custGeom>
            <a:avLst/>
            <a:gdLst/>
            <a:ahLst/>
            <a:cxnLst>
              <a:cxn ang="0">
                <a:pos x="42" y="347"/>
              </a:cxn>
              <a:cxn ang="0">
                <a:pos x="0" y="94"/>
              </a:cxn>
              <a:cxn ang="0">
                <a:pos x="77" y="0"/>
              </a:cxn>
              <a:cxn ang="0">
                <a:pos x="77" y="310"/>
              </a:cxn>
              <a:cxn ang="0">
                <a:pos x="42" y="347"/>
              </a:cxn>
            </a:cxnLst>
            <a:rect l="0" t="0" r="r" b="b"/>
            <a:pathLst>
              <a:path w="78" h="348">
                <a:moveTo>
                  <a:pt x="42" y="347"/>
                </a:moveTo>
                <a:lnTo>
                  <a:pt x="0" y="94"/>
                </a:lnTo>
                <a:lnTo>
                  <a:pt x="77" y="0"/>
                </a:lnTo>
                <a:lnTo>
                  <a:pt x="77" y="310"/>
                </a:lnTo>
                <a:lnTo>
                  <a:pt x="42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4" name="Freeform 112"/>
          <p:cNvSpPr>
            <a:spLocks/>
          </p:cNvSpPr>
          <p:nvPr/>
        </p:nvSpPr>
        <p:spPr bwMode="auto">
          <a:xfrm>
            <a:off x="2789238" y="4467225"/>
            <a:ext cx="406400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5" y="0"/>
              </a:cxn>
              <a:cxn ang="0">
                <a:pos x="202" y="58"/>
              </a:cxn>
              <a:cxn ang="0">
                <a:pos x="0" y="37"/>
              </a:cxn>
            </a:cxnLst>
            <a:rect l="0" t="0" r="r" b="b"/>
            <a:pathLst>
              <a:path w="256" h="59">
                <a:moveTo>
                  <a:pt x="0" y="37"/>
                </a:moveTo>
                <a:lnTo>
                  <a:pt x="33" y="0"/>
                </a:lnTo>
                <a:lnTo>
                  <a:pt x="255" y="0"/>
                </a:lnTo>
                <a:lnTo>
                  <a:pt x="202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5" name="Freeform 113"/>
          <p:cNvSpPr>
            <a:spLocks/>
          </p:cNvSpPr>
          <p:nvPr/>
        </p:nvSpPr>
        <p:spPr bwMode="auto">
          <a:xfrm>
            <a:off x="2789238" y="4467225"/>
            <a:ext cx="415925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4" y="0"/>
              </a:cxn>
              <a:cxn ang="0">
                <a:pos x="261" y="0"/>
              </a:cxn>
              <a:cxn ang="0">
                <a:pos x="207" y="65"/>
              </a:cxn>
              <a:cxn ang="0">
                <a:pos x="0" y="42"/>
              </a:cxn>
            </a:cxnLst>
            <a:rect l="0" t="0" r="r" b="b"/>
            <a:pathLst>
              <a:path w="262" h="66">
                <a:moveTo>
                  <a:pt x="0" y="42"/>
                </a:moveTo>
                <a:lnTo>
                  <a:pt x="34" y="0"/>
                </a:lnTo>
                <a:lnTo>
                  <a:pt x="261" y="0"/>
                </a:lnTo>
                <a:lnTo>
                  <a:pt x="207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6" name="Freeform 114"/>
          <p:cNvSpPr>
            <a:spLocks/>
          </p:cNvSpPr>
          <p:nvPr/>
        </p:nvSpPr>
        <p:spPr bwMode="auto">
          <a:xfrm>
            <a:off x="3081338" y="4467225"/>
            <a:ext cx="114300" cy="534988"/>
          </a:xfrm>
          <a:custGeom>
            <a:avLst/>
            <a:gdLst/>
            <a:ahLst/>
            <a:cxnLst>
              <a:cxn ang="0">
                <a:pos x="39" y="336"/>
              </a:cxn>
              <a:cxn ang="0">
                <a:pos x="0" y="90"/>
              </a:cxn>
              <a:cxn ang="0">
                <a:pos x="71" y="0"/>
              </a:cxn>
              <a:cxn ang="0">
                <a:pos x="71" y="300"/>
              </a:cxn>
              <a:cxn ang="0">
                <a:pos x="39" y="336"/>
              </a:cxn>
            </a:cxnLst>
            <a:rect l="0" t="0" r="r" b="b"/>
            <a:pathLst>
              <a:path w="72" h="337">
                <a:moveTo>
                  <a:pt x="39" y="336"/>
                </a:moveTo>
                <a:lnTo>
                  <a:pt x="0" y="90"/>
                </a:lnTo>
                <a:lnTo>
                  <a:pt x="71" y="0"/>
                </a:lnTo>
                <a:lnTo>
                  <a:pt x="71" y="300"/>
                </a:lnTo>
                <a:lnTo>
                  <a:pt x="39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7" name="Freeform 115"/>
          <p:cNvSpPr>
            <a:spLocks/>
          </p:cNvSpPr>
          <p:nvPr/>
        </p:nvSpPr>
        <p:spPr bwMode="auto">
          <a:xfrm>
            <a:off x="3081338" y="4467225"/>
            <a:ext cx="123825" cy="550863"/>
          </a:xfrm>
          <a:custGeom>
            <a:avLst/>
            <a:gdLst/>
            <a:ahLst/>
            <a:cxnLst>
              <a:cxn ang="0">
                <a:pos x="42" y="346"/>
              </a:cxn>
              <a:cxn ang="0">
                <a:pos x="0" y="93"/>
              </a:cxn>
              <a:cxn ang="0">
                <a:pos x="77" y="0"/>
              </a:cxn>
              <a:cxn ang="0">
                <a:pos x="77" y="309"/>
              </a:cxn>
              <a:cxn ang="0">
                <a:pos x="42" y="346"/>
              </a:cxn>
            </a:cxnLst>
            <a:rect l="0" t="0" r="r" b="b"/>
            <a:pathLst>
              <a:path w="78" h="347">
                <a:moveTo>
                  <a:pt x="42" y="346"/>
                </a:moveTo>
                <a:lnTo>
                  <a:pt x="0" y="93"/>
                </a:lnTo>
                <a:lnTo>
                  <a:pt x="77" y="0"/>
                </a:lnTo>
                <a:lnTo>
                  <a:pt x="77" y="309"/>
                </a:lnTo>
                <a:lnTo>
                  <a:pt x="42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8" name="Freeform 116"/>
          <p:cNvSpPr>
            <a:spLocks/>
          </p:cNvSpPr>
          <p:nvPr/>
        </p:nvSpPr>
        <p:spPr bwMode="auto">
          <a:xfrm>
            <a:off x="2789238" y="3787775"/>
            <a:ext cx="406400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5" y="0"/>
              </a:cxn>
              <a:cxn ang="0">
                <a:pos x="202" y="57"/>
              </a:cxn>
              <a:cxn ang="0">
                <a:pos x="0" y="38"/>
              </a:cxn>
            </a:cxnLst>
            <a:rect l="0" t="0" r="r" b="b"/>
            <a:pathLst>
              <a:path w="256" h="58">
                <a:moveTo>
                  <a:pt x="0" y="38"/>
                </a:moveTo>
                <a:lnTo>
                  <a:pt x="33" y="0"/>
                </a:lnTo>
                <a:lnTo>
                  <a:pt x="255" y="0"/>
                </a:lnTo>
                <a:lnTo>
                  <a:pt x="202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89" name="Freeform 117"/>
          <p:cNvSpPr>
            <a:spLocks/>
          </p:cNvSpPr>
          <p:nvPr/>
        </p:nvSpPr>
        <p:spPr bwMode="auto">
          <a:xfrm>
            <a:off x="2789238" y="3787775"/>
            <a:ext cx="415925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4" y="0"/>
              </a:cxn>
              <a:cxn ang="0">
                <a:pos x="261" y="0"/>
              </a:cxn>
              <a:cxn ang="0">
                <a:pos x="207" y="66"/>
              </a:cxn>
              <a:cxn ang="0">
                <a:pos x="0" y="44"/>
              </a:cxn>
            </a:cxnLst>
            <a:rect l="0" t="0" r="r" b="b"/>
            <a:pathLst>
              <a:path w="262" h="67">
                <a:moveTo>
                  <a:pt x="0" y="44"/>
                </a:moveTo>
                <a:lnTo>
                  <a:pt x="34" y="0"/>
                </a:lnTo>
                <a:lnTo>
                  <a:pt x="261" y="0"/>
                </a:lnTo>
                <a:lnTo>
                  <a:pt x="207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0" name="Freeform 118"/>
          <p:cNvSpPr>
            <a:spLocks/>
          </p:cNvSpPr>
          <p:nvPr/>
        </p:nvSpPr>
        <p:spPr bwMode="auto">
          <a:xfrm>
            <a:off x="3081338" y="3787775"/>
            <a:ext cx="114300" cy="536575"/>
          </a:xfrm>
          <a:custGeom>
            <a:avLst/>
            <a:gdLst/>
            <a:ahLst/>
            <a:cxnLst>
              <a:cxn ang="0">
                <a:pos x="39" y="337"/>
              </a:cxn>
              <a:cxn ang="0">
                <a:pos x="0" y="91"/>
              </a:cxn>
              <a:cxn ang="0">
                <a:pos x="71" y="0"/>
              </a:cxn>
              <a:cxn ang="0">
                <a:pos x="71" y="301"/>
              </a:cxn>
              <a:cxn ang="0">
                <a:pos x="39" y="337"/>
              </a:cxn>
            </a:cxnLst>
            <a:rect l="0" t="0" r="r" b="b"/>
            <a:pathLst>
              <a:path w="72" h="338">
                <a:moveTo>
                  <a:pt x="39" y="337"/>
                </a:moveTo>
                <a:lnTo>
                  <a:pt x="0" y="91"/>
                </a:lnTo>
                <a:lnTo>
                  <a:pt x="71" y="0"/>
                </a:lnTo>
                <a:lnTo>
                  <a:pt x="71" y="301"/>
                </a:lnTo>
                <a:lnTo>
                  <a:pt x="39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1" name="Freeform 119"/>
          <p:cNvSpPr>
            <a:spLocks/>
          </p:cNvSpPr>
          <p:nvPr/>
        </p:nvSpPr>
        <p:spPr bwMode="auto">
          <a:xfrm>
            <a:off x="3081338" y="3787775"/>
            <a:ext cx="123825" cy="550863"/>
          </a:xfrm>
          <a:custGeom>
            <a:avLst/>
            <a:gdLst/>
            <a:ahLst/>
            <a:cxnLst>
              <a:cxn ang="0">
                <a:pos x="42" y="346"/>
              </a:cxn>
              <a:cxn ang="0">
                <a:pos x="0" y="94"/>
              </a:cxn>
              <a:cxn ang="0">
                <a:pos x="77" y="0"/>
              </a:cxn>
              <a:cxn ang="0">
                <a:pos x="77" y="309"/>
              </a:cxn>
              <a:cxn ang="0">
                <a:pos x="42" y="346"/>
              </a:cxn>
            </a:cxnLst>
            <a:rect l="0" t="0" r="r" b="b"/>
            <a:pathLst>
              <a:path w="78" h="347">
                <a:moveTo>
                  <a:pt x="42" y="346"/>
                </a:moveTo>
                <a:lnTo>
                  <a:pt x="0" y="94"/>
                </a:lnTo>
                <a:lnTo>
                  <a:pt x="77" y="0"/>
                </a:lnTo>
                <a:lnTo>
                  <a:pt x="77" y="309"/>
                </a:lnTo>
                <a:lnTo>
                  <a:pt x="42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2" name="Freeform 120"/>
          <p:cNvSpPr>
            <a:spLocks/>
          </p:cNvSpPr>
          <p:nvPr/>
        </p:nvSpPr>
        <p:spPr bwMode="auto">
          <a:xfrm>
            <a:off x="3252788" y="5078413"/>
            <a:ext cx="404812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3" name="Freeform 121"/>
          <p:cNvSpPr>
            <a:spLocks/>
          </p:cNvSpPr>
          <p:nvPr/>
        </p:nvSpPr>
        <p:spPr bwMode="auto">
          <a:xfrm>
            <a:off x="325278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4" name="Freeform 122"/>
          <p:cNvSpPr>
            <a:spLocks/>
          </p:cNvSpPr>
          <p:nvPr/>
        </p:nvSpPr>
        <p:spPr bwMode="auto">
          <a:xfrm>
            <a:off x="3544888" y="5078413"/>
            <a:ext cx="112712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7" y="338"/>
              </a:cxn>
            </a:cxnLst>
            <a:rect l="0" t="0" r="r" b="b"/>
            <a:pathLst>
              <a:path w="71" h="339">
                <a:moveTo>
                  <a:pt x="37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5" name="Freeform 123"/>
          <p:cNvSpPr>
            <a:spLocks/>
          </p:cNvSpPr>
          <p:nvPr/>
        </p:nvSpPr>
        <p:spPr bwMode="auto">
          <a:xfrm>
            <a:off x="3544888" y="5078413"/>
            <a:ext cx="122237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7"/>
              </a:cxn>
            </a:cxnLst>
            <a:rect l="0" t="0" r="r" b="b"/>
            <a:pathLst>
              <a:path w="77" h="348">
                <a:moveTo>
                  <a:pt x="41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6" name="Freeform 124"/>
          <p:cNvSpPr>
            <a:spLocks/>
          </p:cNvSpPr>
          <p:nvPr/>
        </p:nvSpPr>
        <p:spPr bwMode="auto">
          <a:xfrm>
            <a:off x="3252788" y="4467225"/>
            <a:ext cx="404812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7" name="Freeform 125"/>
          <p:cNvSpPr>
            <a:spLocks/>
          </p:cNvSpPr>
          <p:nvPr/>
        </p:nvSpPr>
        <p:spPr bwMode="auto">
          <a:xfrm>
            <a:off x="325278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8" name="Freeform 126"/>
          <p:cNvSpPr>
            <a:spLocks/>
          </p:cNvSpPr>
          <p:nvPr/>
        </p:nvSpPr>
        <p:spPr bwMode="auto">
          <a:xfrm>
            <a:off x="3544888" y="4467225"/>
            <a:ext cx="112712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7" y="336"/>
              </a:cxn>
            </a:cxnLst>
            <a:rect l="0" t="0" r="r" b="b"/>
            <a:pathLst>
              <a:path w="71" h="337">
                <a:moveTo>
                  <a:pt x="37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99" name="Freeform 127"/>
          <p:cNvSpPr>
            <a:spLocks/>
          </p:cNvSpPr>
          <p:nvPr/>
        </p:nvSpPr>
        <p:spPr bwMode="auto">
          <a:xfrm>
            <a:off x="3544888" y="4467225"/>
            <a:ext cx="122237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0" name="Freeform 128"/>
          <p:cNvSpPr>
            <a:spLocks/>
          </p:cNvSpPr>
          <p:nvPr/>
        </p:nvSpPr>
        <p:spPr bwMode="auto">
          <a:xfrm>
            <a:off x="3252788" y="3787775"/>
            <a:ext cx="404812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0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1" name="Freeform 129"/>
          <p:cNvSpPr>
            <a:spLocks/>
          </p:cNvSpPr>
          <p:nvPr/>
        </p:nvSpPr>
        <p:spPr bwMode="auto">
          <a:xfrm>
            <a:off x="325278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2" name="Freeform 130"/>
          <p:cNvSpPr>
            <a:spLocks/>
          </p:cNvSpPr>
          <p:nvPr/>
        </p:nvSpPr>
        <p:spPr bwMode="auto">
          <a:xfrm>
            <a:off x="3544888" y="3787775"/>
            <a:ext cx="112712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7" y="337"/>
              </a:cxn>
            </a:cxnLst>
            <a:rect l="0" t="0" r="r" b="b"/>
            <a:pathLst>
              <a:path w="71" h="338">
                <a:moveTo>
                  <a:pt x="37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7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3" name="Freeform 131"/>
          <p:cNvSpPr>
            <a:spLocks/>
          </p:cNvSpPr>
          <p:nvPr/>
        </p:nvSpPr>
        <p:spPr bwMode="auto">
          <a:xfrm>
            <a:off x="3544888" y="3787775"/>
            <a:ext cx="122237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4" name="Freeform 132"/>
          <p:cNvSpPr>
            <a:spLocks/>
          </p:cNvSpPr>
          <p:nvPr/>
        </p:nvSpPr>
        <p:spPr bwMode="auto">
          <a:xfrm>
            <a:off x="3713163" y="5078413"/>
            <a:ext cx="406400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6" h="60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5" name="Freeform 133"/>
          <p:cNvSpPr>
            <a:spLocks/>
          </p:cNvSpPr>
          <p:nvPr/>
        </p:nvSpPr>
        <p:spPr bwMode="auto">
          <a:xfrm>
            <a:off x="3713163" y="50784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1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5" y="0"/>
                </a:lnTo>
                <a:lnTo>
                  <a:pt x="261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6" name="Freeform 134"/>
          <p:cNvSpPr>
            <a:spLocks/>
          </p:cNvSpPr>
          <p:nvPr/>
        </p:nvSpPr>
        <p:spPr bwMode="auto">
          <a:xfrm>
            <a:off x="4010025" y="5078413"/>
            <a:ext cx="109538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7" y="338"/>
              </a:cxn>
            </a:cxnLst>
            <a:rect l="0" t="0" r="r" b="b"/>
            <a:pathLst>
              <a:path w="69" h="339">
                <a:moveTo>
                  <a:pt x="37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7" name="Freeform 135"/>
          <p:cNvSpPr>
            <a:spLocks/>
          </p:cNvSpPr>
          <p:nvPr/>
        </p:nvSpPr>
        <p:spPr bwMode="auto">
          <a:xfrm>
            <a:off x="4010025" y="5078413"/>
            <a:ext cx="119063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4" y="0"/>
              </a:cxn>
              <a:cxn ang="0">
                <a:pos x="74" y="310"/>
              </a:cxn>
              <a:cxn ang="0">
                <a:pos x="40" y="347"/>
              </a:cxn>
            </a:cxnLst>
            <a:rect l="0" t="0" r="r" b="b"/>
            <a:pathLst>
              <a:path w="75" h="348">
                <a:moveTo>
                  <a:pt x="40" y="347"/>
                </a:moveTo>
                <a:lnTo>
                  <a:pt x="0" y="94"/>
                </a:lnTo>
                <a:lnTo>
                  <a:pt x="74" y="0"/>
                </a:lnTo>
                <a:lnTo>
                  <a:pt x="74" y="310"/>
                </a:lnTo>
                <a:lnTo>
                  <a:pt x="40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8" name="Freeform 136"/>
          <p:cNvSpPr>
            <a:spLocks/>
          </p:cNvSpPr>
          <p:nvPr/>
        </p:nvSpPr>
        <p:spPr bwMode="auto">
          <a:xfrm>
            <a:off x="3713163" y="4467225"/>
            <a:ext cx="406400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6" h="59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09" name="Freeform 137"/>
          <p:cNvSpPr>
            <a:spLocks/>
          </p:cNvSpPr>
          <p:nvPr/>
        </p:nvSpPr>
        <p:spPr bwMode="auto">
          <a:xfrm>
            <a:off x="3713163" y="4467225"/>
            <a:ext cx="415925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1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2" h="66">
                <a:moveTo>
                  <a:pt x="0" y="42"/>
                </a:moveTo>
                <a:lnTo>
                  <a:pt x="35" y="0"/>
                </a:lnTo>
                <a:lnTo>
                  <a:pt x="261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0" name="Freeform 138"/>
          <p:cNvSpPr>
            <a:spLocks/>
          </p:cNvSpPr>
          <p:nvPr/>
        </p:nvSpPr>
        <p:spPr bwMode="auto">
          <a:xfrm>
            <a:off x="4010025" y="4467225"/>
            <a:ext cx="109538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7" y="336"/>
              </a:cxn>
            </a:cxnLst>
            <a:rect l="0" t="0" r="r" b="b"/>
            <a:pathLst>
              <a:path w="69" h="337">
                <a:moveTo>
                  <a:pt x="37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1" name="Freeform 139"/>
          <p:cNvSpPr>
            <a:spLocks/>
          </p:cNvSpPr>
          <p:nvPr/>
        </p:nvSpPr>
        <p:spPr bwMode="auto">
          <a:xfrm>
            <a:off x="4010025" y="4467225"/>
            <a:ext cx="119063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2" name="Freeform 140"/>
          <p:cNvSpPr>
            <a:spLocks/>
          </p:cNvSpPr>
          <p:nvPr/>
        </p:nvSpPr>
        <p:spPr bwMode="auto">
          <a:xfrm>
            <a:off x="3713163" y="3787775"/>
            <a:ext cx="406400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5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6" h="58">
                <a:moveTo>
                  <a:pt x="0" y="38"/>
                </a:moveTo>
                <a:lnTo>
                  <a:pt x="34" y="0"/>
                </a:lnTo>
                <a:lnTo>
                  <a:pt x="255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3" name="Freeform 141"/>
          <p:cNvSpPr>
            <a:spLocks/>
          </p:cNvSpPr>
          <p:nvPr/>
        </p:nvSpPr>
        <p:spPr bwMode="auto">
          <a:xfrm>
            <a:off x="3713163" y="3787775"/>
            <a:ext cx="415925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1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2" h="67">
                <a:moveTo>
                  <a:pt x="0" y="44"/>
                </a:moveTo>
                <a:lnTo>
                  <a:pt x="35" y="0"/>
                </a:lnTo>
                <a:lnTo>
                  <a:pt x="261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4" name="Freeform 142"/>
          <p:cNvSpPr>
            <a:spLocks/>
          </p:cNvSpPr>
          <p:nvPr/>
        </p:nvSpPr>
        <p:spPr bwMode="auto">
          <a:xfrm>
            <a:off x="4010025" y="3787775"/>
            <a:ext cx="109538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8" y="0"/>
              </a:cxn>
              <a:cxn ang="0">
                <a:pos x="68" y="301"/>
              </a:cxn>
              <a:cxn ang="0">
                <a:pos x="37" y="337"/>
              </a:cxn>
            </a:cxnLst>
            <a:rect l="0" t="0" r="r" b="b"/>
            <a:pathLst>
              <a:path w="69" h="338">
                <a:moveTo>
                  <a:pt x="37" y="337"/>
                </a:moveTo>
                <a:lnTo>
                  <a:pt x="0" y="91"/>
                </a:lnTo>
                <a:lnTo>
                  <a:pt x="68" y="0"/>
                </a:lnTo>
                <a:lnTo>
                  <a:pt x="68" y="301"/>
                </a:lnTo>
                <a:lnTo>
                  <a:pt x="37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5" name="Freeform 143"/>
          <p:cNvSpPr>
            <a:spLocks/>
          </p:cNvSpPr>
          <p:nvPr/>
        </p:nvSpPr>
        <p:spPr bwMode="auto">
          <a:xfrm>
            <a:off x="4010025" y="3787775"/>
            <a:ext cx="119063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4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6" name="Freeform 144"/>
          <p:cNvSpPr>
            <a:spLocks/>
          </p:cNvSpPr>
          <p:nvPr/>
        </p:nvSpPr>
        <p:spPr bwMode="auto">
          <a:xfrm>
            <a:off x="4164013" y="5078413"/>
            <a:ext cx="407987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2" y="59"/>
              </a:cxn>
              <a:cxn ang="0">
                <a:pos x="0" y="37"/>
              </a:cxn>
            </a:cxnLst>
            <a:rect l="0" t="0" r="r" b="b"/>
            <a:pathLst>
              <a:path w="257" h="60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2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7" name="Freeform 145"/>
          <p:cNvSpPr>
            <a:spLocks/>
          </p:cNvSpPr>
          <p:nvPr/>
        </p:nvSpPr>
        <p:spPr bwMode="auto">
          <a:xfrm>
            <a:off x="4164013" y="50784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1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5" y="0"/>
                </a:lnTo>
                <a:lnTo>
                  <a:pt x="261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8" name="Freeform 146"/>
          <p:cNvSpPr>
            <a:spLocks/>
          </p:cNvSpPr>
          <p:nvPr/>
        </p:nvSpPr>
        <p:spPr bwMode="auto">
          <a:xfrm>
            <a:off x="4459288" y="5078413"/>
            <a:ext cx="112712" cy="538162"/>
          </a:xfrm>
          <a:custGeom>
            <a:avLst/>
            <a:gdLst/>
            <a:ahLst/>
            <a:cxnLst>
              <a:cxn ang="0">
                <a:pos x="38" y="338"/>
              </a:cxn>
              <a:cxn ang="0">
                <a:pos x="0" y="92"/>
              </a:cxn>
              <a:cxn ang="0">
                <a:pos x="70" y="0"/>
              </a:cxn>
              <a:cxn ang="0">
                <a:pos x="70" y="302"/>
              </a:cxn>
              <a:cxn ang="0">
                <a:pos x="38" y="338"/>
              </a:cxn>
            </a:cxnLst>
            <a:rect l="0" t="0" r="r" b="b"/>
            <a:pathLst>
              <a:path w="71" h="339">
                <a:moveTo>
                  <a:pt x="38" y="338"/>
                </a:moveTo>
                <a:lnTo>
                  <a:pt x="0" y="92"/>
                </a:lnTo>
                <a:lnTo>
                  <a:pt x="70" y="0"/>
                </a:lnTo>
                <a:lnTo>
                  <a:pt x="70" y="302"/>
                </a:lnTo>
                <a:lnTo>
                  <a:pt x="38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19" name="Freeform 147"/>
          <p:cNvSpPr>
            <a:spLocks/>
          </p:cNvSpPr>
          <p:nvPr/>
        </p:nvSpPr>
        <p:spPr bwMode="auto">
          <a:xfrm>
            <a:off x="4459288" y="5078413"/>
            <a:ext cx="120650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5" y="0"/>
              </a:cxn>
              <a:cxn ang="0">
                <a:pos x="75" y="310"/>
              </a:cxn>
              <a:cxn ang="0">
                <a:pos x="41" y="347"/>
              </a:cxn>
            </a:cxnLst>
            <a:rect l="0" t="0" r="r" b="b"/>
            <a:pathLst>
              <a:path w="76" h="348">
                <a:moveTo>
                  <a:pt x="41" y="347"/>
                </a:moveTo>
                <a:lnTo>
                  <a:pt x="0" y="94"/>
                </a:lnTo>
                <a:lnTo>
                  <a:pt x="75" y="0"/>
                </a:lnTo>
                <a:lnTo>
                  <a:pt x="75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0" name="Freeform 148"/>
          <p:cNvSpPr>
            <a:spLocks/>
          </p:cNvSpPr>
          <p:nvPr/>
        </p:nvSpPr>
        <p:spPr bwMode="auto">
          <a:xfrm>
            <a:off x="4164013" y="4467225"/>
            <a:ext cx="407987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6" y="0"/>
              </a:cxn>
              <a:cxn ang="0">
                <a:pos x="202" y="58"/>
              </a:cxn>
              <a:cxn ang="0">
                <a:pos x="0" y="37"/>
              </a:cxn>
            </a:cxnLst>
            <a:rect l="0" t="0" r="r" b="b"/>
            <a:pathLst>
              <a:path w="257" h="59">
                <a:moveTo>
                  <a:pt x="0" y="37"/>
                </a:moveTo>
                <a:lnTo>
                  <a:pt x="34" y="0"/>
                </a:lnTo>
                <a:lnTo>
                  <a:pt x="256" y="0"/>
                </a:lnTo>
                <a:lnTo>
                  <a:pt x="202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1" name="Freeform 149"/>
          <p:cNvSpPr>
            <a:spLocks/>
          </p:cNvSpPr>
          <p:nvPr/>
        </p:nvSpPr>
        <p:spPr bwMode="auto">
          <a:xfrm>
            <a:off x="4164013" y="4467225"/>
            <a:ext cx="415925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1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2" h="66">
                <a:moveTo>
                  <a:pt x="0" y="42"/>
                </a:moveTo>
                <a:lnTo>
                  <a:pt x="35" y="0"/>
                </a:lnTo>
                <a:lnTo>
                  <a:pt x="261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2" name="Freeform 150"/>
          <p:cNvSpPr>
            <a:spLocks/>
          </p:cNvSpPr>
          <p:nvPr/>
        </p:nvSpPr>
        <p:spPr bwMode="auto">
          <a:xfrm>
            <a:off x="4459288" y="4467225"/>
            <a:ext cx="112712" cy="534988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8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3" name="Freeform 151"/>
          <p:cNvSpPr>
            <a:spLocks/>
          </p:cNvSpPr>
          <p:nvPr/>
        </p:nvSpPr>
        <p:spPr bwMode="auto">
          <a:xfrm>
            <a:off x="4459288" y="446722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4" name="Freeform 152"/>
          <p:cNvSpPr>
            <a:spLocks/>
          </p:cNvSpPr>
          <p:nvPr/>
        </p:nvSpPr>
        <p:spPr bwMode="auto">
          <a:xfrm>
            <a:off x="4164013" y="3787775"/>
            <a:ext cx="407987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6" y="0"/>
              </a:cxn>
              <a:cxn ang="0">
                <a:pos x="202" y="57"/>
              </a:cxn>
              <a:cxn ang="0">
                <a:pos x="0" y="38"/>
              </a:cxn>
            </a:cxnLst>
            <a:rect l="0" t="0" r="r" b="b"/>
            <a:pathLst>
              <a:path w="257" h="58">
                <a:moveTo>
                  <a:pt x="0" y="38"/>
                </a:moveTo>
                <a:lnTo>
                  <a:pt x="34" y="0"/>
                </a:lnTo>
                <a:lnTo>
                  <a:pt x="256" y="0"/>
                </a:lnTo>
                <a:lnTo>
                  <a:pt x="202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5" name="Freeform 153"/>
          <p:cNvSpPr>
            <a:spLocks/>
          </p:cNvSpPr>
          <p:nvPr/>
        </p:nvSpPr>
        <p:spPr bwMode="auto">
          <a:xfrm>
            <a:off x="4164013" y="3787775"/>
            <a:ext cx="415925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1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2" h="67">
                <a:moveTo>
                  <a:pt x="0" y="44"/>
                </a:moveTo>
                <a:lnTo>
                  <a:pt x="35" y="0"/>
                </a:lnTo>
                <a:lnTo>
                  <a:pt x="261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6" name="Freeform 154"/>
          <p:cNvSpPr>
            <a:spLocks/>
          </p:cNvSpPr>
          <p:nvPr/>
        </p:nvSpPr>
        <p:spPr bwMode="auto">
          <a:xfrm>
            <a:off x="4459288" y="3787775"/>
            <a:ext cx="112712" cy="536575"/>
          </a:xfrm>
          <a:custGeom>
            <a:avLst/>
            <a:gdLst/>
            <a:ahLst/>
            <a:cxnLst>
              <a:cxn ang="0">
                <a:pos x="38" y="337"/>
              </a:cxn>
              <a:cxn ang="0">
                <a:pos x="0" y="91"/>
              </a:cxn>
              <a:cxn ang="0">
                <a:pos x="70" y="0"/>
              </a:cxn>
              <a:cxn ang="0">
                <a:pos x="70" y="301"/>
              </a:cxn>
              <a:cxn ang="0">
                <a:pos x="38" y="337"/>
              </a:cxn>
            </a:cxnLst>
            <a:rect l="0" t="0" r="r" b="b"/>
            <a:pathLst>
              <a:path w="71" h="338">
                <a:moveTo>
                  <a:pt x="38" y="337"/>
                </a:moveTo>
                <a:lnTo>
                  <a:pt x="0" y="91"/>
                </a:lnTo>
                <a:lnTo>
                  <a:pt x="70" y="0"/>
                </a:lnTo>
                <a:lnTo>
                  <a:pt x="70" y="301"/>
                </a:lnTo>
                <a:lnTo>
                  <a:pt x="38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7" name="Freeform 155"/>
          <p:cNvSpPr>
            <a:spLocks/>
          </p:cNvSpPr>
          <p:nvPr/>
        </p:nvSpPr>
        <p:spPr bwMode="auto">
          <a:xfrm>
            <a:off x="4459288" y="378777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4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8" name="Freeform 156"/>
          <p:cNvSpPr>
            <a:spLocks/>
          </p:cNvSpPr>
          <p:nvPr/>
        </p:nvSpPr>
        <p:spPr bwMode="auto">
          <a:xfrm>
            <a:off x="4618038" y="5078413"/>
            <a:ext cx="403225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3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4" h="60">
                <a:moveTo>
                  <a:pt x="0" y="37"/>
                </a:moveTo>
                <a:lnTo>
                  <a:pt x="34" y="0"/>
                </a:lnTo>
                <a:lnTo>
                  <a:pt x="253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29" name="Freeform 157"/>
          <p:cNvSpPr>
            <a:spLocks/>
          </p:cNvSpPr>
          <p:nvPr/>
        </p:nvSpPr>
        <p:spPr bwMode="auto">
          <a:xfrm>
            <a:off x="461803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0" name="Freeform 158"/>
          <p:cNvSpPr>
            <a:spLocks/>
          </p:cNvSpPr>
          <p:nvPr/>
        </p:nvSpPr>
        <p:spPr bwMode="auto">
          <a:xfrm>
            <a:off x="4911725" y="5078413"/>
            <a:ext cx="109538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7" y="338"/>
              </a:cxn>
            </a:cxnLst>
            <a:rect l="0" t="0" r="r" b="b"/>
            <a:pathLst>
              <a:path w="69" h="339">
                <a:moveTo>
                  <a:pt x="37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1" name="Freeform 159"/>
          <p:cNvSpPr>
            <a:spLocks/>
          </p:cNvSpPr>
          <p:nvPr/>
        </p:nvSpPr>
        <p:spPr bwMode="auto">
          <a:xfrm>
            <a:off x="4911725" y="5078413"/>
            <a:ext cx="120650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5" y="0"/>
              </a:cxn>
              <a:cxn ang="0">
                <a:pos x="75" y="310"/>
              </a:cxn>
              <a:cxn ang="0">
                <a:pos x="41" y="347"/>
              </a:cxn>
            </a:cxnLst>
            <a:rect l="0" t="0" r="r" b="b"/>
            <a:pathLst>
              <a:path w="76" h="348">
                <a:moveTo>
                  <a:pt x="41" y="347"/>
                </a:moveTo>
                <a:lnTo>
                  <a:pt x="0" y="94"/>
                </a:lnTo>
                <a:lnTo>
                  <a:pt x="75" y="0"/>
                </a:lnTo>
                <a:lnTo>
                  <a:pt x="75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2" name="Freeform 160"/>
          <p:cNvSpPr>
            <a:spLocks/>
          </p:cNvSpPr>
          <p:nvPr/>
        </p:nvSpPr>
        <p:spPr bwMode="auto">
          <a:xfrm>
            <a:off x="4618038" y="4467225"/>
            <a:ext cx="403225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3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4" h="59">
                <a:moveTo>
                  <a:pt x="0" y="37"/>
                </a:moveTo>
                <a:lnTo>
                  <a:pt x="34" y="0"/>
                </a:lnTo>
                <a:lnTo>
                  <a:pt x="253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3" name="Freeform 161"/>
          <p:cNvSpPr>
            <a:spLocks/>
          </p:cNvSpPr>
          <p:nvPr/>
        </p:nvSpPr>
        <p:spPr bwMode="auto">
          <a:xfrm>
            <a:off x="461803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5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4" name="Freeform 162"/>
          <p:cNvSpPr>
            <a:spLocks/>
          </p:cNvSpPr>
          <p:nvPr/>
        </p:nvSpPr>
        <p:spPr bwMode="auto">
          <a:xfrm>
            <a:off x="4911725" y="4467225"/>
            <a:ext cx="109538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7" y="336"/>
              </a:cxn>
            </a:cxnLst>
            <a:rect l="0" t="0" r="r" b="b"/>
            <a:pathLst>
              <a:path w="69" h="337">
                <a:moveTo>
                  <a:pt x="37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5" name="Freeform 163"/>
          <p:cNvSpPr>
            <a:spLocks/>
          </p:cNvSpPr>
          <p:nvPr/>
        </p:nvSpPr>
        <p:spPr bwMode="auto">
          <a:xfrm>
            <a:off x="4911725" y="446722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6" name="Freeform 164"/>
          <p:cNvSpPr>
            <a:spLocks/>
          </p:cNvSpPr>
          <p:nvPr/>
        </p:nvSpPr>
        <p:spPr bwMode="auto">
          <a:xfrm>
            <a:off x="4618038" y="3787775"/>
            <a:ext cx="403225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3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4" h="58">
                <a:moveTo>
                  <a:pt x="0" y="38"/>
                </a:moveTo>
                <a:lnTo>
                  <a:pt x="34" y="0"/>
                </a:lnTo>
                <a:lnTo>
                  <a:pt x="253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7" name="Freeform 165"/>
          <p:cNvSpPr>
            <a:spLocks/>
          </p:cNvSpPr>
          <p:nvPr/>
        </p:nvSpPr>
        <p:spPr bwMode="auto">
          <a:xfrm>
            <a:off x="461803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5" y="0"/>
                </a:lnTo>
                <a:lnTo>
                  <a:pt x="260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8" name="Freeform 166"/>
          <p:cNvSpPr>
            <a:spLocks/>
          </p:cNvSpPr>
          <p:nvPr/>
        </p:nvSpPr>
        <p:spPr bwMode="auto">
          <a:xfrm>
            <a:off x="4911725" y="3787775"/>
            <a:ext cx="109538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8" y="0"/>
              </a:cxn>
              <a:cxn ang="0">
                <a:pos x="68" y="301"/>
              </a:cxn>
              <a:cxn ang="0">
                <a:pos x="37" y="337"/>
              </a:cxn>
            </a:cxnLst>
            <a:rect l="0" t="0" r="r" b="b"/>
            <a:pathLst>
              <a:path w="69" h="338">
                <a:moveTo>
                  <a:pt x="37" y="337"/>
                </a:moveTo>
                <a:lnTo>
                  <a:pt x="0" y="91"/>
                </a:lnTo>
                <a:lnTo>
                  <a:pt x="68" y="0"/>
                </a:lnTo>
                <a:lnTo>
                  <a:pt x="68" y="301"/>
                </a:lnTo>
                <a:lnTo>
                  <a:pt x="37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39" name="Freeform 167"/>
          <p:cNvSpPr>
            <a:spLocks/>
          </p:cNvSpPr>
          <p:nvPr/>
        </p:nvSpPr>
        <p:spPr bwMode="auto">
          <a:xfrm>
            <a:off x="4911725" y="378777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4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0" name="Freeform 168"/>
          <p:cNvSpPr>
            <a:spLocks/>
          </p:cNvSpPr>
          <p:nvPr/>
        </p:nvSpPr>
        <p:spPr bwMode="auto">
          <a:xfrm>
            <a:off x="5068888" y="5078413"/>
            <a:ext cx="401637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2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3" h="60">
                <a:moveTo>
                  <a:pt x="0" y="37"/>
                </a:moveTo>
                <a:lnTo>
                  <a:pt x="33" y="0"/>
                </a:lnTo>
                <a:lnTo>
                  <a:pt x="252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1" name="Freeform 169"/>
          <p:cNvSpPr>
            <a:spLocks/>
          </p:cNvSpPr>
          <p:nvPr/>
        </p:nvSpPr>
        <p:spPr bwMode="auto">
          <a:xfrm>
            <a:off x="5068888" y="5078413"/>
            <a:ext cx="412750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59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0" h="69">
                <a:moveTo>
                  <a:pt x="0" y="43"/>
                </a:moveTo>
                <a:lnTo>
                  <a:pt x="33" y="0"/>
                </a:lnTo>
                <a:lnTo>
                  <a:pt x="259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2" name="Freeform 170"/>
          <p:cNvSpPr>
            <a:spLocks/>
          </p:cNvSpPr>
          <p:nvPr/>
        </p:nvSpPr>
        <p:spPr bwMode="auto">
          <a:xfrm>
            <a:off x="5359400" y="5078413"/>
            <a:ext cx="111125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7" y="338"/>
              </a:cxn>
            </a:cxnLst>
            <a:rect l="0" t="0" r="r" b="b"/>
            <a:pathLst>
              <a:path w="70" h="339">
                <a:moveTo>
                  <a:pt x="37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3" name="Freeform 171"/>
          <p:cNvSpPr>
            <a:spLocks/>
          </p:cNvSpPr>
          <p:nvPr/>
        </p:nvSpPr>
        <p:spPr bwMode="auto">
          <a:xfrm>
            <a:off x="5359400" y="5078413"/>
            <a:ext cx="122238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1" y="347"/>
              </a:cxn>
            </a:cxnLst>
            <a:rect l="0" t="0" r="r" b="b"/>
            <a:pathLst>
              <a:path w="77" h="348">
                <a:moveTo>
                  <a:pt x="41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4" name="Freeform 172"/>
          <p:cNvSpPr>
            <a:spLocks/>
          </p:cNvSpPr>
          <p:nvPr/>
        </p:nvSpPr>
        <p:spPr bwMode="auto">
          <a:xfrm>
            <a:off x="5068888" y="4467225"/>
            <a:ext cx="401637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2" y="0"/>
              </a:cxn>
              <a:cxn ang="0">
                <a:pos x="200" y="58"/>
              </a:cxn>
              <a:cxn ang="0">
                <a:pos x="0" y="37"/>
              </a:cxn>
            </a:cxnLst>
            <a:rect l="0" t="0" r="r" b="b"/>
            <a:pathLst>
              <a:path w="253" h="59">
                <a:moveTo>
                  <a:pt x="0" y="37"/>
                </a:moveTo>
                <a:lnTo>
                  <a:pt x="33" y="0"/>
                </a:lnTo>
                <a:lnTo>
                  <a:pt x="252" y="0"/>
                </a:lnTo>
                <a:lnTo>
                  <a:pt x="200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5" name="Freeform 173"/>
          <p:cNvSpPr>
            <a:spLocks/>
          </p:cNvSpPr>
          <p:nvPr/>
        </p:nvSpPr>
        <p:spPr bwMode="auto">
          <a:xfrm>
            <a:off x="5068888" y="4467225"/>
            <a:ext cx="412750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59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0" h="66">
                <a:moveTo>
                  <a:pt x="0" y="42"/>
                </a:moveTo>
                <a:lnTo>
                  <a:pt x="33" y="0"/>
                </a:lnTo>
                <a:lnTo>
                  <a:pt x="259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6" name="Freeform 174"/>
          <p:cNvSpPr>
            <a:spLocks/>
          </p:cNvSpPr>
          <p:nvPr/>
        </p:nvSpPr>
        <p:spPr bwMode="auto">
          <a:xfrm>
            <a:off x="5359400" y="4467225"/>
            <a:ext cx="111125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7" y="336"/>
              </a:cxn>
            </a:cxnLst>
            <a:rect l="0" t="0" r="r" b="b"/>
            <a:pathLst>
              <a:path w="70" h="337">
                <a:moveTo>
                  <a:pt x="37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7" name="Freeform 175"/>
          <p:cNvSpPr>
            <a:spLocks/>
          </p:cNvSpPr>
          <p:nvPr/>
        </p:nvSpPr>
        <p:spPr bwMode="auto">
          <a:xfrm>
            <a:off x="5359400" y="4467225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8" name="Freeform 176"/>
          <p:cNvSpPr>
            <a:spLocks/>
          </p:cNvSpPr>
          <p:nvPr/>
        </p:nvSpPr>
        <p:spPr bwMode="auto">
          <a:xfrm>
            <a:off x="5068888" y="3787775"/>
            <a:ext cx="401637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2" y="0"/>
              </a:cxn>
              <a:cxn ang="0">
                <a:pos x="200" y="57"/>
              </a:cxn>
              <a:cxn ang="0">
                <a:pos x="0" y="38"/>
              </a:cxn>
            </a:cxnLst>
            <a:rect l="0" t="0" r="r" b="b"/>
            <a:pathLst>
              <a:path w="253" h="58">
                <a:moveTo>
                  <a:pt x="0" y="38"/>
                </a:moveTo>
                <a:lnTo>
                  <a:pt x="33" y="0"/>
                </a:lnTo>
                <a:lnTo>
                  <a:pt x="252" y="0"/>
                </a:lnTo>
                <a:lnTo>
                  <a:pt x="200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49" name="Freeform 177"/>
          <p:cNvSpPr>
            <a:spLocks/>
          </p:cNvSpPr>
          <p:nvPr/>
        </p:nvSpPr>
        <p:spPr bwMode="auto">
          <a:xfrm>
            <a:off x="5068888" y="3787775"/>
            <a:ext cx="412750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59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0" h="67">
                <a:moveTo>
                  <a:pt x="0" y="44"/>
                </a:moveTo>
                <a:lnTo>
                  <a:pt x="33" y="0"/>
                </a:lnTo>
                <a:lnTo>
                  <a:pt x="259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0" name="Freeform 178"/>
          <p:cNvSpPr>
            <a:spLocks/>
          </p:cNvSpPr>
          <p:nvPr/>
        </p:nvSpPr>
        <p:spPr bwMode="auto">
          <a:xfrm>
            <a:off x="5359400" y="3787775"/>
            <a:ext cx="111125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9" y="0"/>
              </a:cxn>
              <a:cxn ang="0">
                <a:pos x="69" y="301"/>
              </a:cxn>
              <a:cxn ang="0">
                <a:pos x="37" y="337"/>
              </a:cxn>
            </a:cxnLst>
            <a:rect l="0" t="0" r="r" b="b"/>
            <a:pathLst>
              <a:path w="70" h="338">
                <a:moveTo>
                  <a:pt x="37" y="337"/>
                </a:moveTo>
                <a:lnTo>
                  <a:pt x="0" y="91"/>
                </a:lnTo>
                <a:lnTo>
                  <a:pt x="69" y="0"/>
                </a:lnTo>
                <a:lnTo>
                  <a:pt x="69" y="301"/>
                </a:lnTo>
                <a:lnTo>
                  <a:pt x="37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1" name="Freeform 179"/>
          <p:cNvSpPr>
            <a:spLocks/>
          </p:cNvSpPr>
          <p:nvPr/>
        </p:nvSpPr>
        <p:spPr bwMode="auto">
          <a:xfrm>
            <a:off x="5359400" y="3787775"/>
            <a:ext cx="122238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1" y="346"/>
              </a:cxn>
            </a:cxnLst>
            <a:rect l="0" t="0" r="r" b="b"/>
            <a:pathLst>
              <a:path w="77" h="347">
                <a:moveTo>
                  <a:pt x="41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2" name="Freeform 180"/>
          <p:cNvSpPr>
            <a:spLocks/>
          </p:cNvSpPr>
          <p:nvPr/>
        </p:nvSpPr>
        <p:spPr bwMode="auto">
          <a:xfrm>
            <a:off x="5510213" y="5078413"/>
            <a:ext cx="403225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199" y="59"/>
              </a:cxn>
              <a:cxn ang="0">
                <a:pos x="0" y="37"/>
              </a:cxn>
            </a:cxnLst>
            <a:rect l="0" t="0" r="r" b="b"/>
            <a:pathLst>
              <a:path w="254" h="60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199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3" name="Freeform 181"/>
          <p:cNvSpPr>
            <a:spLocks/>
          </p:cNvSpPr>
          <p:nvPr/>
        </p:nvSpPr>
        <p:spPr bwMode="auto">
          <a:xfrm>
            <a:off x="5510213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4" name="Freeform 182"/>
          <p:cNvSpPr>
            <a:spLocks/>
          </p:cNvSpPr>
          <p:nvPr/>
        </p:nvSpPr>
        <p:spPr bwMode="auto">
          <a:xfrm>
            <a:off x="5803900" y="5078413"/>
            <a:ext cx="109538" cy="538162"/>
          </a:xfrm>
          <a:custGeom>
            <a:avLst/>
            <a:gdLst/>
            <a:ahLst/>
            <a:cxnLst>
              <a:cxn ang="0">
                <a:pos x="36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6" y="338"/>
              </a:cxn>
            </a:cxnLst>
            <a:rect l="0" t="0" r="r" b="b"/>
            <a:pathLst>
              <a:path w="69" h="339">
                <a:moveTo>
                  <a:pt x="36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6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5" name="Freeform 183"/>
          <p:cNvSpPr>
            <a:spLocks/>
          </p:cNvSpPr>
          <p:nvPr/>
        </p:nvSpPr>
        <p:spPr bwMode="auto">
          <a:xfrm>
            <a:off x="5803900" y="5078413"/>
            <a:ext cx="120650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5" y="0"/>
              </a:cxn>
              <a:cxn ang="0">
                <a:pos x="75" y="310"/>
              </a:cxn>
              <a:cxn ang="0">
                <a:pos x="40" y="347"/>
              </a:cxn>
            </a:cxnLst>
            <a:rect l="0" t="0" r="r" b="b"/>
            <a:pathLst>
              <a:path w="76" h="348">
                <a:moveTo>
                  <a:pt x="40" y="347"/>
                </a:moveTo>
                <a:lnTo>
                  <a:pt x="0" y="94"/>
                </a:lnTo>
                <a:lnTo>
                  <a:pt x="75" y="0"/>
                </a:lnTo>
                <a:lnTo>
                  <a:pt x="75" y="310"/>
                </a:lnTo>
                <a:lnTo>
                  <a:pt x="40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6" name="Freeform 184"/>
          <p:cNvSpPr>
            <a:spLocks/>
          </p:cNvSpPr>
          <p:nvPr/>
        </p:nvSpPr>
        <p:spPr bwMode="auto">
          <a:xfrm>
            <a:off x="5510213" y="4467225"/>
            <a:ext cx="403225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199" y="58"/>
              </a:cxn>
              <a:cxn ang="0">
                <a:pos x="0" y="37"/>
              </a:cxn>
            </a:cxnLst>
            <a:rect l="0" t="0" r="r" b="b"/>
            <a:pathLst>
              <a:path w="254" h="59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199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7" name="Freeform 185"/>
          <p:cNvSpPr>
            <a:spLocks/>
          </p:cNvSpPr>
          <p:nvPr/>
        </p:nvSpPr>
        <p:spPr bwMode="auto">
          <a:xfrm>
            <a:off x="5510213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8" name="Freeform 186"/>
          <p:cNvSpPr>
            <a:spLocks/>
          </p:cNvSpPr>
          <p:nvPr/>
        </p:nvSpPr>
        <p:spPr bwMode="auto">
          <a:xfrm>
            <a:off x="5803900" y="4467225"/>
            <a:ext cx="109538" cy="534988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6" y="336"/>
              </a:cxn>
            </a:cxnLst>
            <a:rect l="0" t="0" r="r" b="b"/>
            <a:pathLst>
              <a:path w="69" h="337">
                <a:moveTo>
                  <a:pt x="36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6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59" name="Freeform 187"/>
          <p:cNvSpPr>
            <a:spLocks/>
          </p:cNvSpPr>
          <p:nvPr/>
        </p:nvSpPr>
        <p:spPr bwMode="auto">
          <a:xfrm>
            <a:off x="5803900" y="4467225"/>
            <a:ext cx="120650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0" y="346"/>
              </a:cxn>
            </a:cxnLst>
            <a:rect l="0" t="0" r="r" b="b"/>
            <a:pathLst>
              <a:path w="76" h="347">
                <a:moveTo>
                  <a:pt x="40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0" name="Freeform 188"/>
          <p:cNvSpPr>
            <a:spLocks/>
          </p:cNvSpPr>
          <p:nvPr/>
        </p:nvSpPr>
        <p:spPr bwMode="auto">
          <a:xfrm>
            <a:off x="5510213" y="3787775"/>
            <a:ext cx="403225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3" y="0"/>
              </a:cxn>
              <a:cxn ang="0">
                <a:pos x="199" y="57"/>
              </a:cxn>
              <a:cxn ang="0">
                <a:pos x="0" y="38"/>
              </a:cxn>
            </a:cxnLst>
            <a:rect l="0" t="0" r="r" b="b"/>
            <a:pathLst>
              <a:path w="254" h="58">
                <a:moveTo>
                  <a:pt x="0" y="38"/>
                </a:moveTo>
                <a:lnTo>
                  <a:pt x="33" y="0"/>
                </a:lnTo>
                <a:lnTo>
                  <a:pt x="253" y="0"/>
                </a:lnTo>
                <a:lnTo>
                  <a:pt x="199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1" name="Freeform 189"/>
          <p:cNvSpPr>
            <a:spLocks/>
          </p:cNvSpPr>
          <p:nvPr/>
        </p:nvSpPr>
        <p:spPr bwMode="auto">
          <a:xfrm>
            <a:off x="5510213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2" name="Freeform 190"/>
          <p:cNvSpPr>
            <a:spLocks/>
          </p:cNvSpPr>
          <p:nvPr/>
        </p:nvSpPr>
        <p:spPr bwMode="auto">
          <a:xfrm>
            <a:off x="5803900" y="3787775"/>
            <a:ext cx="109538" cy="536575"/>
          </a:xfrm>
          <a:custGeom>
            <a:avLst/>
            <a:gdLst/>
            <a:ahLst/>
            <a:cxnLst>
              <a:cxn ang="0">
                <a:pos x="36" y="337"/>
              </a:cxn>
              <a:cxn ang="0">
                <a:pos x="0" y="91"/>
              </a:cxn>
              <a:cxn ang="0">
                <a:pos x="68" y="0"/>
              </a:cxn>
              <a:cxn ang="0">
                <a:pos x="68" y="301"/>
              </a:cxn>
              <a:cxn ang="0">
                <a:pos x="36" y="337"/>
              </a:cxn>
            </a:cxnLst>
            <a:rect l="0" t="0" r="r" b="b"/>
            <a:pathLst>
              <a:path w="69" h="338">
                <a:moveTo>
                  <a:pt x="36" y="337"/>
                </a:moveTo>
                <a:lnTo>
                  <a:pt x="0" y="91"/>
                </a:lnTo>
                <a:lnTo>
                  <a:pt x="68" y="0"/>
                </a:lnTo>
                <a:lnTo>
                  <a:pt x="68" y="301"/>
                </a:lnTo>
                <a:lnTo>
                  <a:pt x="36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3" name="Freeform 191"/>
          <p:cNvSpPr>
            <a:spLocks/>
          </p:cNvSpPr>
          <p:nvPr/>
        </p:nvSpPr>
        <p:spPr bwMode="auto">
          <a:xfrm>
            <a:off x="5803900" y="3787775"/>
            <a:ext cx="120650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5" y="0"/>
              </a:cxn>
              <a:cxn ang="0">
                <a:pos x="75" y="309"/>
              </a:cxn>
              <a:cxn ang="0">
                <a:pos x="40" y="346"/>
              </a:cxn>
            </a:cxnLst>
            <a:rect l="0" t="0" r="r" b="b"/>
            <a:pathLst>
              <a:path w="76" h="347">
                <a:moveTo>
                  <a:pt x="40" y="346"/>
                </a:moveTo>
                <a:lnTo>
                  <a:pt x="0" y="94"/>
                </a:lnTo>
                <a:lnTo>
                  <a:pt x="75" y="0"/>
                </a:lnTo>
                <a:lnTo>
                  <a:pt x="75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4" name="Freeform 192"/>
          <p:cNvSpPr>
            <a:spLocks/>
          </p:cNvSpPr>
          <p:nvPr/>
        </p:nvSpPr>
        <p:spPr bwMode="auto">
          <a:xfrm>
            <a:off x="5964238" y="5078413"/>
            <a:ext cx="404812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5" name="Freeform 193"/>
          <p:cNvSpPr>
            <a:spLocks/>
          </p:cNvSpPr>
          <p:nvPr/>
        </p:nvSpPr>
        <p:spPr bwMode="auto">
          <a:xfrm>
            <a:off x="596423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6" name="Freeform 194"/>
          <p:cNvSpPr>
            <a:spLocks/>
          </p:cNvSpPr>
          <p:nvPr/>
        </p:nvSpPr>
        <p:spPr bwMode="auto">
          <a:xfrm>
            <a:off x="6259513" y="5078413"/>
            <a:ext cx="109537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7" y="338"/>
              </a:cxn>
            </a:cxnLst>
            <a:rect l="0" t="0" r="r" b="b"/>
            <a:pathLst>
              <a:path w="69" h="339">
                <a:moveTo>
                  <a:pt x="37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7" y="338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7" name="Freeform 195"/>
          <p:cNvSpPr>
            <a:spLocks/>
          </p:cNvSpPr>
          <p:nvPr/>
        </p:nvSpPr>
        <p:spPr bwMode="auto">
          <a:xfrm>
            <a:off x="6259513" y="5078413"/>
            <a:ext cx="119062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4" y="0"/>
              </a:cxn>
              <a:cxn ang="0">
                <a:pos x="74" y="310"/>
              </a:cxn>
              <a:cxn ang="0">
                <a:pos x="40" y="347"/>
              </a:cxn>
            </a:cxnLst>
            <a:rect l="0" t="0" r="r" b="b"/>
            <a:pathLst>
              <a:path w="75" h="348">
                <a:moveTo>
                  <a:pt x="40" y="347"/>
                </a:moveTo>
                <a:lnTo>
                  <a:pt x="0" y="94"/>
                </a:lnTo>
                <a:lnTo>
                  <a:pt x="74" y="0"/>
                </a:lnTo>
                <a:lnTo>
                  <a:pt x="74" y="310"/>
                </a:lnTo>
                <a:lnTo>
                  <a:pt x="40" y="347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8" name="Freeform 196"/>
          <p:cNvSpPr>
            <a:spLocks/>
          </p:cNvSpPr>
          <p:nvPr/>
        </p:nvSpPr>
        <p:spPr bwMode="auto">
          <a:xfrm>
            <a:off x="5964238" y="4467225"/>
            <a:ext cx="404812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69" name="Freeform 197"/>
          <p:cNvSpPr>
            <a:spLocks/>
          </p:cNvSpPr>
          <p:nvPr/>
        </p:nvSpPr>
        <p:spPr bwMode="auto">
          <a:xfrm>
            <a:off x="596423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0" name="Freeform 198"/>
          <p:cNvSpPr>
            <a:spLocks/>
          </p:cNvSpPr>
          <p:nvPr/>
        </p:nvSpPr>
        <p:spPr bwMode="auto">
          <a:xfrm>
            <a:off x="6259513" y="4467225"/>
            <a:ext cx="109537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7" y="336"/>
              </a:cxn>
            </a:cxnLst>
            <a:rect l="0" t="0" r="r" b="b"/>
            <a:pathLst>
              <a:path w="69" h="337">
                <a:moveTo>
                  <a:pt x="37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7" y="336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1" name="Freeform 199"/>
          <p:cNvSpPr>
            <a:spLocks/>
          </p:cNvSpPr>
          <p:nvPr/>
        </p:nvSpPr>
        <p:spPr bwMode="auto">
          <a:xfrm>
            <a:off x="6259513" y="4467225"/>
            <a:ext cx="119062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2" name="Freeform 200"/>
          <p:cNvSpPr>
            <a:spLocks/>
          </p:cNvSpPr>
          <p:nvPr/>
        </p:nvSpPr>
        <p:spPr bwMode="auto">
          <a:xfrm>
            <a:off x="5964238" y="3787775"/>
            <a:ext cx="404812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3" name="Freeform 201"/>
          <p:cNvSpPr>
            <a:spLocks/>
          </p:cNvSpPr>
          <p:nvPr/>
        </p:nvSpPr>
        <p:spPr bwMode="auto">
          <a:xfrm>
            <a:off x="596423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4" name="Freeform 202"/>
          <p:cNvSpPr>
            <a:spLocks/>
          </p:cNvSpPr>
          <p:nvPr/>
        </p:nvSpPr>
        <p:spPr bwMode="auto">
          <a:xfrm>
            <a:off x="6259513" y="3787775"/>
            <a:ext cx="109537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8" y="0"/>
              </a:cxn>
              <a:cxn ang="0">
                <a:pos x="68" y="301"/>
              </a:cxn>
              <a:cxn ang="0">
                <a:pos x="37" y="337"/>
              </a:cxn>
            </a:cxnLst>
            <a:rect l="0" t="0" r="r" b="b"/>
            <a:pathLst>
              <a:path w="69" h="338">
                <a:moveTo>
                  <a:pt x="37" y="337"/>
                </a:moveTo>
                <a:lnTo>
                  <a:pt x="0" y="91"/>
                </a:lnTo>
                <a:lnTo>
                  <a:pt x="68" y="0"/>
                </a:lnTo>
                <a:lnTo>
                  <a:pt x="68" y="301"/>
                </a:lnTo>
                <a:lnTo>
                  <a:pt x="37" y="337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5" name="Freeform 203"/>
          <p:cNvSpPr>
            <a:spLocks/>
          </p:cNvSpPr>
          <p:nvPr/>
        </p:nvSpPr>
        <p:spPr bwMode="auto">
          <a:xfrm>
            <a:off x="6259513" y="3787775"/>
            <a:ext cx="119062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4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6" name="Freeform 204"/>
          <p:cNvSpPr>
            <a:spLocks/>
          </p:cNvSpPr>
          <p:nvPr/>
        </p:nvSpPr>
        <p:spPr bwMode="auto">
          <a:xfrm>
            <a:off x="5964238" y="3160713"/>
            <a:ext cx="404812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7" name="Freeform 205"/>
          <p:cNvSpPr>
            <a:spLocks/>
          </p:cNvSpPr>
          <p:nvPr/>
        </p:nvSpPr>
        <p:spPr bwMode="auto">
          <a:xfrm>
            <a:off x="5964238" y="31607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8" name="Freeform 206"/>
          <p:cNvSpPr>
            <a:spLocks/>
          </p:cNvSpPr>
          <p:nvPr/>
        </p:nvSpPr>
        <p:spPr bwMode="auto">
          <a:xfrm>
            <a:off x="6259513" y="3160713"/>
            <a:ext cx="109537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8" y="0"/>
              </a:cxn>
              <a:cxn ang="0">
                <a:pos x="68" y="302"/>
              </a:cxn>
              <a:cxn ang="0">
                <a:pos x="37" y="338"/>
              </a:cxn>
            </a:cxnLst>
            <a:rect l="0" t="0" r="r" b="b"/>
            <a:pathLst>
              <a:path w="69" h="339">
                <a:moveTo>
                  <a:pt x="37" y="338"/>
                </a:moveTo>
                <a:lnTo>
                  <a:pt x="0" y="92"/>
                </a:lnTo>
                <a:lnTo>
                  <a:pt x="68" y="0"/>
                </a:lnTo>
                <a:lnTo>
                  <a:pt x="68" y="302"/>
                </a:lnTo>
                <a:lnTo>
                  <a:pt x="37" y="338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79" name="Freeform 207"/>
          <p:cNvSpPr>
            <a:spLocks/>
          </p:cNvSpPr>
          <p:nvPr/>
        </p:nvSpPr>
        <p:spPr bwMode="auto">
          <a:xfrm>
            <a:off x="6259513" y="3160713"/>
            <a:ext cx="119062" cy="554037"/>
          </a:xfrm>
          <a:custGeom>
            <a:avLst/>
            <a:gdLst/>
            <a:ahLst/>
            <a:cxnLst>
              <a:cxn ang="0">
                <a:pos x="40" y="348"/>
              </a:cxn>
              <a:cxn ang="0">
                <a:pos x="0" y="94"/>
              </a:cxn>
              <a:cxn ang="0">
                <a:pos x="74" y="0"/>
              </a:cxn>
              <a:cxn ang="0">
                <a:pos x="74" y="311"/>
              </a:cxn>
              <a:cxn ang="0">
                <a:pos x="40" y="348"/>
              </a:cxn>
            </a:cxnLst>
            <a:rect l="0" t="0" r="r" b="b"/>
            <a:pathLst>
              <a:path w="75" h="349">
                <a:moveTo>
                  <a:pt x="40" y="348"/>
                </a:moveTo>
                <a:lnTo>
                  <a:pt x="0" y="94"/>
                </a:lnTo>
                <a:lnTo>
                  <a:pt x="74" y="0"/>
                </a:lnTo>
                <a:lnTo>
                  <a:pt x="74" y="311"/>
                </a:lnTo>
                <a:lnTo>
                  <a:pt x="40" y="348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0" name="Freeform 208"/>
          <p:cNvSpPr>
            <a:spLocks/>
          </p:cNvSpPr>
          <p:nvPr/>
        </p:nvSpPr>
        <p:spPr bwMode="auto">
          <a:xfrm>
            <a:off x="5964238" y="2503488"/>
            <a:ext cx="404812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1" y="57"/>
              </a:cxn>
              <a:cxn ang="0">
                <a:pos x="0" y="37"/>
              </a:cxn>
            </a:cxnLst>
            <a:rect l="0" t="0" r="r" b="b"/>
            <a:pathLst>
              <a:path w="255" h="58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1" y="57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1" name="Freeform 209"/>
          <p:cNvSpPr>
            <a:spLocks/>
          </p:cNvSpPr>
          <p:nvPr/>
        </p:nvSpPr>
        <p:spPr bwMode="auto">
          <a:xfrm>
            <a:off x="5964238" y="2503488"/>
            <a:ext cx="414337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1" h="67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2" name="Freeform 210"/>
          <p:cNvSpPr>
            <a:spLocks/>
          </p:cNvSpPr>
          <p:nvPr/>
        </p:nvSpPr>
        <p:spPr bwMode="auto">
          <a:xfrm>
            <a:off x="6259513" y="2503488"/>
            <a:ext cx="109537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7" y="336"/>
              </a:cxn>
            </a:cxnLst>
            <a:rect l="0" t="0" r="r" b="b"/>
            <a:pathLst>
              <a:path w="69" h="337">
                <a:moveTo>
                  <a:pt x="37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3" name="Freeform 211"/>
          <p:cNvSpPr>
            <a:spLocks/>
          </p:cNvSpPr>
          <p:nvPr/>
        </p:nvSpPr>
        <p:spPr bwMode="auto">
          <a:xfrm>
            <a:off x="6259513" y="2503488"/>
            <a:ext cx="119062" cy="550862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4" name="Freeform 212"/>
          <p:cNvSpPr>
            <a:spLocks/>
          </p:cNvSpPr>
          <p:nvPr/>
        </p:nvSpPr>
        <p:spPr bwMode="auto">
          <a:xfrm>
            <a:off x="6416675" y="50784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5" name="Freeform 213"/>
          <p:cNvSpPr>
            <a:spLocks/>
          </p:cNvSpPr>
          <p:nvPr/>
        </p:nvSpPr>
        <p:spPr bwMode="auto">
          <a:xfrm>
            <a:off x="6416675" y="50784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6" name="Freeform 214"/>
          <p:cNvSpPr>
            <a:spLocks/>
          </p:cNvSpPr>
          <p:nvPr/>
        </p:nvSpPr>
        <p:spPr bwMode="auto">
          <a:xfrm>
            <a:off x="6710363" y="5078413"/>
            <a:ext cx="111125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7" y="338"/>
              </a:cxn>
            </a:cxnLst>
            <a:rect l="0" t="0" r="r" b="b"/>
            <a:pathLst>
              <a:path w="70" h="339">
                <a:moveTo>
                  <a:pt x="37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7" name="Freeform 215"/>
          <p:cNvSpPr>
            <a:spLocks/>
          </p:cNvSpPr>
          <p:nvPr/>
        </p:nvSpPr>
        <p:spPr bwMode="auto">
          <a:xfrm>
            <a:off x="6710363" y="5078413"/>
            <a:ext cx="120650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5" y="0"/>
              </a:cxn>
              <a:cxn ang="0">
                <a:pos x="75" y="310"/>
              </a:cxn>
              <a:cxn ang="0">
                <a:pos x="41" y="347"/>
              </a:cxn>
            </a:cxnLst>
            <a:rect l="0" t="0" r="r" b="b"/>
            <a:pathLst>
              <a:path w="76" h="348">
                <a:moveTo>
                  <a:pt x="41" y="347"/>
                </a:moveTo>
                <a:lnTo>
                  <a:pt x="0" y="94"/>
                </a:lnTo>
                <a:lnTo>
                  <a:pt x="75" y="0"/>
                </a:lnTo>
                <a:lnTo>
                  <a:pt x="75" y="310"/>
                </a:lnTo>
                <a:lnTo>
                  <a:pt x="41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8" name="Freeform 216"/>
          <p:cNvSpPr>
            <a:spLocks/>
          </p:cNvSpPr>
          <p:nvPr/>
        </p:nvSpPr>
        <p:spPr bwMode="auto">
          <a:xfrm>
            <a:off x="6416675" y="4467225"/>
            <a:ext cx="404813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0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0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89" name="Freeform 217"/>
          <p:cNvSpPr>
            <a:spLocks/>
          </p:cNvSpPr>
          <p:nvPr/>
        </p:nvSpPr>
        <p:spPr bwMode="auto">
          <a:xfrm>
            <a:off x="6416675" y="4467225"/>
            <a:ext cx="414338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5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0" name="Freeform 218"/>
          <p:cNvSpPr>
            <a:spLocks/>
          </p:cNvSpPr>
          <p:nvPr/>
        </p:nvSpPr>
        <p:spPr bwMode="auto">
          <a:xfrm>
            <a:off x="6710363" y="4467225"/>
            <a:ext cx="111125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7" y="336"/>
              </a:cxn>
            </a:cxnLst>
            <a:rect l="0" t="0" r="r" b="b"/>
            <a:pathLst>
              <a:path w="70" h="337">
                <a:moveTo>
                  <a:pt x="37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1" name="Freeform 219"/>
          <p:cNvSpPr>
            <a:spLocks/>
          </p:cNvSpPr>
          <p:nvPr/>
        </p:nvSpPr>
        <p:spPr bwMode="auto">
          <a:xfrm>
            <a:off x="6710363" y="446722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2" name="Freeform 220"/>
          <p:cNvSpPr>
            <a:spLocks/>
          </p:cNvSpPr>
          <p:nvPr/>
        </p:nvSpPr>
        <p:spPr bwMode="auto">
          <a:xfrm>
            <a:off x="6416675" y="3787775"/>
            <a:ext cx="404813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4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4" y="0"/>
                </a:lnTo>
                <a:lnTo>
                  <a:pt x="254" y="0"/>
                </a:lnTo>
                <a:lnTo>
                  <a:pt x="200" y="57"/>
                </a:lnTo>
                <a:lnTo>
                  <a:pt x="0" y="38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3" name="Freeform 221"/>
          <p:cNvSpPr>
            <a:spLocks/>
          </p:cNvSpPr>
          <p:nvPr/>
        </p:nvSpPr>
        <p:spPr bwMode="auto">
          <a:xfrm>
            <a:off x="6416675" y="3787775"/>
            <a:ext cx="414338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5" y="0"/>
                </a:lnTo>
                <a:lnTo>
                  <a:pt x="260" y="0"/>
                </a:lnTo>
                <a:lnTo>
                  <a:pt x="205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4" name="Freeform 222"/>
          <p:cNvSpPr>
            <a:spLocks/>
          </p:cNvSpPr>
          <p:nvPr/>
        </p:nvSpPr>
        <p:spPr bwMode="auto">
          <a:xfrm>
            <a:off x="6710363" y="3787775"/>
            <a:ext cx="111125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9" y="0"/>
              </a:cxn>
              <a:cxn ang="0">
                <a:pos x="69" y="301"/>
              </a:cxn>
              <a:cxn ang="0">
                <a:pos x="37" y="337"/>
              </a:cxn>
            </a:cxnLst>
            <a:rect l="0" t="0" r="r" b="b"/>
            <a:pathLst>
              <a:path w="70" h="338">
                <a:moveTo>
                  <a:pt x="37" y="337"/>
                </a:moveTo>
                <a:lnTo>
                  <a:pt x="0" y="91"/>
                </a:lnTo>
                <a:lnTo>
                  <a:pt x="69" y="0"/>
                </a:lnTo>
                <a:lnTo>
                  <a:pt x="69" y="301"/>
                </a:lnTo>
                <a:lnTo>
                  <a:pt x="37" y="337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5" name="Freeform 223"/>
          <p:cNvSpPr>
            <a:spLocks/>
          </p:cNvSpPr>
          <p:nvPr/>
        </p:nvSpPr>
        <p:spPr bwMode="auto">
          <a:xfrm>
            <a:off x="6710363" y="3787775"/>
            <a:ext cx="120650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4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6" name="Freeform 224"/>
          <p:cNvSpPr>
            <a:spLocks/>
          </p:cNvSpPr>
          <p:nvPr/>
        </p:nvSpPr>
        <p:spPr bwMode="auto">
          <a:xfrm>
            <a:off x="6416675" y="31607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7" name="Freeform 225"/>
          <p:cNvSpPr>
            <a:spLocks/>
          </p:cNvSpPr>
          <p:nvPr/>
        </p:nvSpPr>
        <p:spPr bwMode="auto">
          <a:xfrm>
            <a:off x="6416675" y="31607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5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5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8" name="Freeform 226"/>
          <p:cNvSpPr>
            <a:spLocks/>
          </p:cNvSpPr>
          <p:nvPr/>
        </p:nvSpPr>
        <p:spPr bwMode="auto">
          <a:xfrm>
            <a:off x="6710363" y="3160713"/>
            <a:ext cx="111125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7" y="338"/>
              </a:cxn>
            </a:cxnLst>
            <a:rect l="0" t="0" r="r" b="b"/>
            <a:pathLst>
              <a:path w="70" h="339">
                <a:moveTo>
                  <a:pt x="37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299" name="Freeform 227"/>
          <p:cNvSpPr>
            <a:spLocks/>
          </p:cNvSpPr>
          <p:nvPr/>
        </p:nvSpPr>
        <p:spPr bwMode="auto">
          <a:xfrm>
            <a:off x="6710363" y="3160713"/>
            <a:ext cx="120650" cy="554037"/>
          </a:xfrm>
          <a:custGeom>
            <a:avLst/>
            <a:gdLst/>
            <a:ahLst/>
            <a:cxnLst>
              <a:cxn ang="0">
                <a:pos x="41" y="348"/>
              </a:cxn>
              <a:cxn ang="0">
                <a:pos x="0" y="94"/>
              </a:cxn>
              <a:cxn ang="0">
                <a:pos x="75" y="0"/>
              </a:cxn>
              <a:cxn ang="0">
                <a:pos x="75" y="311"/>
              </a:cxn>
              <a:cxn ang="0">
                <a:pos x="41" y="348"/>
              </a:cxn>
            </a:cxnLst>
            <a:rect l="0" t="0" r="r" b="b"/>
            <a:pathLst>
              <a:path w="76" h="349">
                <a:moveTo>
                  <a:pt x="41" y="348"/>
                </a:moveTo>
                <a:lnTo>
                  <a:pt x="0" y="94"/>
                </a:lnTo>
                <a:lnTo>
                  <a:pt x="75" y="0"/>
                </a:lnTo>
                <a:lnTo>
                  <a:pt x="75" y="311"/>
                </a:lnTo>
                <a:lnTo>
                  <a:pt x="41" y="34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0" name="Freeform 228"/>
          <p:cNvSpPr>
            <a:spLocks/>
          </p:cNvSpPr>
          <p:nvPr/>
        </p:nvSpPr>
        <p:spPr bwMode="auto">
          <a:xfrm>
            <a:off x="6416675" y="2503488"/>
            <a:ext cx="404813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7"/>
              </a:cxn>
            </a:cxnLst>
            <a:rect l="0" t="0" r="r" b="b"/>
            <a:pathLst>
              <a:path w="255" h="58">
                <a:moveTo>
                  <a:pt x="0" y="37"/>
                </a:moveTo>
                <a:lnTo>
                  <a:pt x="34" y="0"/>
                </a:lnTo>
                <a:lnTo>
                  <a:pt x="254" y="0"/>
                </a:lnTo>
                <a:lnTo>
                  <a:pt x="200" y="57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1" name="Freeform 229"/>
          <p:cNvSpPr>
            <a:spLocks/>
          </p:cNvSpPr>
          <p:nvPr/>
        </p:nvSpPr>
        <p:spPr bwMode="auto">
          <a:xfrm>
            <a:off x="6416675" y="2503488"/>
            <a:ext cx="414338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5" y="66"/>
              </a:cxn>
              <a:cxn ang="0">
                <a:pos x="0" y="43"/>
              </a:cxn>
            </a:cxnLst>
            <a:rect l="0" t="0" r="r" b="b"/>
            <a:pathLst>
              <a:path w="261" h="67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5" y="66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2" name="Freeform 230"/>
          <p:cNvSpPr>
            <a:spLocks/>
          </p:cNvSpPr>
          <p:nvPr/>
        </p:nvSpPr>
        <p:spPr bwMode="auto">
          <a:xfrm>
            <a:off x="6710363" y="2503488"/>
            <a:ext cx="111125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7" y="336"/>
              </a:cxn>
            </a:cxnLst>
            <a:rect l="0" t="0" r="r" b="b"/>
            <a:pathLst>
              <a:path w="70" h="337">
                <a:moveTo>
                  <a:pt x="37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3" name="Freeform 231"/>
          <p:cNvSpPr>
            <a:spLocks/>
          </p:cNvSpPr>
          <p:nvPr/>
        </p:nvSpPr>
        <p:spPr bwMode="auto">
          <a:xfrm>
            <a:off x="6710363" y="2503488"/>
            <a:ext cx="120650" cy="550862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5" y="0"/>
              </a:cxn>
              <a:cxn ang="0">
                <a:pos x="75" y="309"/>
              </a:cxn>
              <a:cxn ang="0">
                <a:pos x="41" y="346"/>
              </a:cxn>
            </a:cxnLst>
            <a:rect l="0" t="0" r="r" b="b"/>
            <a:pathLst>
              <a:path w="76" h="347">
                <a:moveTo>
                  <a:pt x="41" y="346"/>
                </a:moveTo>
                <a:lnTo>
                  <a:pt x="0" y="93"/>
                </a:lnTo>
                <a:lnTo>
                  <a:pt x="75" y="0"/>
                </a:lnTo>
                <a:lnTo>
                  <a:pt x="75" y="309"/>
                </a:lnTo>
                <a:lnTo>
                  <a:pt x="41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4" name="Freeform 232"/>
          <p:cNvSpPr>
            <a:spLocks/>
          </p:cNvSpPr>
          <p:nvPr/>
        </p:nvSpPr>
        <p:spPr bwMode="auto">
          <a:xfrm>
            <a:off x="6877050" y="5078413"/>
            <a:ext cx="406400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2" y="59"/>
              </a:cxn>
              <a:cxn ang="0">
                <a:pos x="0" y="37"/>
              </a:cxn>
            </a:cxnLst>
            <a:rect l="0" t="0" r="r" b="b"/>
            <a:pathLst>
              <a:path w="256" h="60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2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5" name="Freeform 233"/>
          <p:cNvSpPr>
            <a:spLocks/>
          </p:cNvSpPr>
          <p:nvPr/>
        </p:nvSpPr>
        <p:spPr bwMode="auto">
          <a:xfrm>
            <a:off x="6877050" y="50784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6" name="Freeform 234"/>
          <p:cNvSpPr>
            <a:spLocks/>
          </p:cNvSpPr>
          <p:nvPr/>
        </p:nvSpPr>
        <p:spPr bwMode="auto">
          <a:xfrm>
            <a:off x="7172325" y="5078413"/>
            <a:ext cx="111125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7" y="338"/>
              </a:cxn>
            </a:cxnLst>
            <a:rect l="0" t="0" r="r" b="b"/>
            <a:pathLst>
              <a:path w="70" h="339">
                <a:moveTo>
                  <a:pt x="37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7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7" name="Freeform 235"/>
          <p:cNvSpPr>
            <a:spLocks/>
          </p:cNvSpPr>
          <p:nvPr/>
        </p:nvSpPr>
        <p:spPr bwMode="auto">
          <a:xfrm>
            <a:off x="7172325" y="5078413"/>
            <a:ext cx="119063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4" y="0"/>
              </a:cxn>
              <a:cxn ang="0">
                <a:pos x="74" y="310"/>
              </a:cxn>
              <a:cxn ang="0">
                <a:pos x="40" y="347"/>
              </a:cxn>
            </a:cxnLst>
            <a:rect l="0" t="0" r="r" b="b"/>
            <a:pathLst>
              <a:path w="75" h="348">
                <a:moveTo>
                  <a:pt x="40" y="347"/>
                </a:moveTo>
                <a:lnTo>
                  <a:pt x="0" y="94"/>
                </a:lnTo>
                <a:lnTo>
                  <a:pt x="74" y="0"/>
                </a:lnTo>
                <a:lnTo>
                  <a:pt x="74" y="310"/>
                </a:lnTo>
                <a:lnTo>
                  <a:pt x="40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8" name="Freeform 236"/>
          <p:cNvSpPr>
            <a:spLocks/>
          </p:cNvSpPr>
          <p:nvPr/>
        </p:nvSpPr>
        <p:spPr bwMode="auto">
          <a:xfrm>
            <a:off x="6877050" y="4467225"/>
            <a:ext cx="406400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2" y="58"/>
              </a:cxn>
              <a:cxn ang="0">
                <a:pos x="0" y="37"/>
              </a:cxn>
            </a:cxnLst>
            <a:rect l="0" t="0" r="r" b="b"/>
            <a:pathLst>
              <a:path w="256" h="59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2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09" name="Freeform 237"/>
          <p:cNvSpPr>
            <a:spLocks/>
          </p:cNvSpPr>
          <p:nvPr/>
        </p:nvSpPr>
        <p:spPr bwMode="auto">
          <a:xfrm>
            <a:off x="6877050" y="4467225"/>
            <a:ext cx="414338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5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0" name="Freeform 238"/>
          <p:cNvSpPr>
            <a:spLocks/>
          </p:cNvSpPr>
          <p:nvPr/>
        </p:nvSpPr>
        <p:spPr bwMode="auto">
          <a:xfrm>
            <a:off x="7172325" y="4467225"/>
            <a:ext cx="111125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7" y="336"/>
              </a:cxn>
            </a:cxnLst>
            <a:rect l="0" t="0" r="r" b="b"/>
            <a:pathLst>
              <a:path w="70" h="337">
                <a:moveTo>
                  <a:pt x="37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7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1" name="Freeform 239"/>
          <p:cNvSpPr>
            <a:spLocks/>
          </p:cNvSpPr>
          <p:nvPr/>
        </p:nvSpPr>
        <p:spPr bwMode="auto">
          <a:xfrm>
            <a:off x="7172325" y="4467225"/>
            <a:ext cx="119063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2" name="Freeform 240"/>
          <p:cNvSpPr>
            <a:spLocks/>
          </p:cNvSpPr>
          <p:nvPr/>
        </p:nvSpPr>
        <p:spPr bwMode="auto">
          <a:xfrm>
            <a:off x="6877050" y="3787775"/>
            <a:ext cx="414338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5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5" y="0"/>
                </a:lnTo>
                <a:lnTo>
                  <a:pt x="260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3" name="Freeform 241"/>
          <p:cNvSpPr>
            <a:spLocks/>
          </p:cNvSpPr>
          <p:nvPr/>
        </p:nvSpPr>
        <p:spPr bwMode="auto">
          <a:xfrm>
            <a:off x="7172325" y="3787775"/>
            <a:ext cx="119063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4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4" name="Freeform 242"/>
          <p:cNvSpPr>
            <a:spLocks/>
          </p:cNvSpPr>
          <p:nvPr/>
        </p:nvSpPr>
        <p:spPr bwMode="auto">
          <a:xfrm>
            <a:off x="7172325" y="3787775"/>
            <a:ext cx="111125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9" y="0"/>
              </a:cxn>
              <a:cxn ang="0">
                <a:pos x="69" y="301"/>
              </a:cxn>
              <a:cxn ang="0">
                <a:pos x="37" y="337"/>
              </a:cxn>
            </a:cxnLst>
            <a:rect l="0" t="0" r="r" b="b"/>
            <a:pathLst>
              <a:path w="70" h="338">
                <a:moveTo>
                  <a:pt x="37" y="337"/>
                </a:moveTo>
                <a:lnTo>
                  <a:pt x="0" y="91"/>
                </a:lnTo>
                <a:lnTo>
                  <a:pt x="69" y="0"/>
                </a:lnTo>
                <a:lnTo>
                  <a:pt x="69" y="301"/>
                </a:lnTo>
                <a:lnTo>
                  <a:pt x="37" y="337"/>
                </a:lnTo>
              </a:path>
            </a:pathLst>
          </a:custGeom>
          <a:solidFill>
            <a:schemeClr val="bg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5" name="Freeform 243"/>
          <p:cNvSpPr>
            <a:spLocks/>
          </p:cNvSpPr>
          <p:nvPr/>
        </p:nvSpPr>
        <p:spPr bwMode="auto">
          <a:xfrm>
            <a:off x="6877050" y="3160713"/>
            <a:ext cx="406400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2" y="59"/>
              </a:cxn>
              <a:cxn ang="0">
                <a:pos x="0" y="37"/>
              </a:cxn>
            </a:cxnLst>
            <a:rect l="0" t="0" r="r" b="b"/>
            <a:pathLst>
              <a:path w="256" h="60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2" y="59"/>
                </a:lnTo>
                <a:lnTo>
                  <a:pt x="0" y="37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6" name="Freeform 244"/>
          <p:cNvSpPr>
            <a:spLocks/>
          </p:cNvSpPr>
          <p:nvPr/>
        </p:nvSpPr>
        <p:spPr bwMode="auto">
          <a:xfrm>
            <a:off x="6877050" y="3160713"/>
            <a:ext cx="414338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7" name="Freeform 245"/>
          <p:cNvSpPr>
            <a:spLocks/>
          </p:cNvSpPr>
          <p:nvPr/>
        </p:nvSpPr>
        <p:spPr bwMode="auto">
          <a:xfrm>
            <a:off x="7172325" y="3160713"/>
            <a:ext cx="111125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7" y="338"/>
              </a:cxn>
            </a:cxnLst>
            <a:rect l="0" t="0" r="r" b="b"/>
            <a:pathLst>
              <a:path w="70" h="339">
                <a:moveTo>
                  <a:pt x="37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7" y="338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8" name="Freeform 246"/>
          <p:cNvSpPr>
            <a:spLocks/>
          </p:cNvSpPr>
          <p:nvPr/>
        </p:nvSpPr>
        <p:spPr bwMode="auto">
          <a:xfrm>
            <a:off x="7172325" y="3160713"/>
            <a:ext cx="119063" cy="554037"/>
          </a:xfrm>
          <a:custGeom>
            <a:avLst/>
            <a:gdLst/>
            <a:ahLst/>
            <a:cxnLst>
              <a:cxn ang="0">
                <a:pos x="40" y="348"/>
              </a:cxn>
              <a:cxn ang="0">
                <a:pos x="0" y="94"/>
              </a:cxn>
              <a:cxn ang="0">
                <a:pos x="74" y="0"/>
              </a:cxn>
              <a:cxn ang="0">
                <a:pos x="74" y="311"/>
              </a:cxn>
              <a:cxn ang="0">
                <a:pos x="40" y="348"/>
              </a:cxn>
            </a:cxnLst>
            <a:rect l="0" t="0" r="r" b="b"/>
            <a:pathLst>
              <a:path w="75" h="349">
                <a:moveTo>
                  <a:pt x="40" y="348"/>
                </a:moveTo>
                <a:lnTo>
                  <a:pt x="0" y="94"/>
                </a:lnTo>
                <a:lnTo>
                  <a:pt x="74" y="0"/>
                </a:lnTo>
                <a:lnTo>
                  <a:pt x="74" y="311"/>
                </a:lnTo>
                <a:lnTo>
                  <a:pt x="40" y="348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19" name="Freeform 247"/>
          <p:cNvSpPr>
            <a:spLocks/>
          </p:cNvSpPr>
          <p:nvPr/>
        </p:nvSpPr>
        <p:spPr bwMode="auto">
          <a:xfrm>
            <a:off x="6877050" y="2503488"/>
            <a:ext cx="406400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4" y="0"/>
              </a:cxn>
              <a:cxn ang="0">
                <a:pos x="255" y="0"/>
              </a:cxn>
              <a:cxn ang="0">
                <a:pos x="202" y="57"/>
              </a:cxn>
              <a:cxn ang="0">
                <a:pos x="0" y="37"/>
              </a:cxn>
            </a:cxnLst>
            <a:rect l="0" t="0" r="r" b="b"/>
            <a:pathLst>
              <a:path w="256" h="58">
                <a:moveTo>
                  <a:pt x="0" y="37"/>
                </a:moveTo>
                <a:lnTo>
                  <a:pt x="34" y="0"/>
                </a:lnTo>
                <a:lnTo>
                  <a:pt x="255" y="0"/>
                </a:lnTo>
                <a:lnTo>
                  <a:pt x="202" y="57"/>
                </a:lnTo>
                <a:lnTo>
                  <a:pt x="0" y="37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0" name="Freeform 248"/>
          <p:cNvSpPr>
            <a:spLocks/>
          </p:cNvSpPr>
          <p:nvPr/>
        </p:nvSpPr>
        <p:spPr bwMode="auto">
          <a:xfrm>
            <a:off x="6877050" y="2503488"/>
            <a:ext cx="414338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5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1" h="67">
                <a:moveTo>
                  <a:pt x="0" y="43"/>
                </a:moveTo>
                <a:lnTo>
                  <a:pt x="35" y="0"/>
                </a:lnTo>
                <a:lnTo>
                  <a:pt x="260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1" name="Freeform 249"/>
          <p:cNvSpPr>
            <a:spLocks/>
          </p:cNvSpPr>
          <p:nvPr/>
        </p:nvSpPr>
        <p:spPr bwMode="auto">
          <a:xfrm>
            <a:off x="7172325" y="2503488"/>
            <a:ext cx="111125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7" y="336"/>
              </a:cxn>
            </a:cxnLst>
            <a:rect l="0" t="0" r="r" b="b"/>
            <a:pathLst>
              <a:path w="70" h="337">
                <a:moveTo>
                  <a:pt x="37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7" y="336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2" name="Freeform 250"/>
          <p:cNvSpPr>
            <a:spLocks/>
          </p:cNvSpPr>
          <p:nvPr/>
        </p:nvSpPr>
        <p:spPr bwMode="auto">
          <a:xfrm>
            <a:off x="7172325" y="2503488"/>
            <a:ext cx="119063" cy="550862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0" y="346"/>
              </a:cxn>
            </a:cxnLst>
            <a:rect l="0" t="0" r="r" b="b"/>
            <a:pathLst>
              <a:path w="75" h="347">
                <a:moveTo>
                  <a:pt x="40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0" y="346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3" name="Freeform 251"/>
          <p:cNvSpPr>
            <a:spLocks/>
          </p:cNvSpPr>
          <p:nvPr/>
        </p:nvSpPr>
        <p:spPr bwMode="auto">
          <a:xfrm>
            <a:off x="7331075" y="50784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4" name="Freeform 252"/>
          <p:cNvSpPr>
            <a:spLocks/>
          </p:cNvSpPr>
          <p:nvPr/>
        </p:nvSpPr>
        <p:spPr bwMode="auto">
          <a:xfrm>
            <a:off x="7331075" y="50784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1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3" y="0"/>
                </a:lnTo>
                <a:lnTo>
                  <a:pt x="261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5" name="Freeform 253"/>
          <p:cNvSpPr>
            <a:spLocks/>
          </p:cNvSpPr>
          <p:nvPr/>
        </p:nvSpPr>
        <p:spPr bwMode="auto">
          <a:xfrm>
            <a:off x="7624763" y="5078413"/>
            <a:ext cx="111125" cy="538162"/>
          </a:xfrm>
          <a:custGeom>
            <a:avLst/>
            <a:gdLst/>
            <a:ahLst/>
            <a:cxnLst>
              <a:cxn ang="0">
                <a:pos x="36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6" y="338"/>
              </a:cxn>
            </a:cxnLst>
            <a:rect l="0" t="0" r="r" b="b"/>
            <a:pathLst>
              <a:path w="70" h="339">
                <a:moveTo>
                  <a:pt x="36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6" y="338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6" name="Freeform 254"/>
          <p:cNvSpPr>
            <a:spLocks/>
          </p:cNvSpPr>
          <p:nvPr/>
        </p:nvSpPr>
        <p:spPr bwMode="auto">
          <a:xfrm>
            <a:off x="7624763" y="5078413"/>
            <a:ext cx="122237" cy="552450"/>
          </a:xfrm>
          <a:custGeom>
            <a:avLst/>
            <a:gdLst/>
            <a:ahLst/>
            <a:cxnLst>
              <a:cxn ang="0">
                <a:pos x="40" y="347"/>
              </a:cxn>
              <a:cxn ang="0">
                <a:pos x="0" y="94"/>
              </a:cxn>
              <a:cxn ang="0">
                <a:pos x="76" y="0"/>
              </a:cxn>
              <a:cxn ang="0">
                <a:pos x="76" y="310"/>
              </a:cxn>
              <a:cxn ang="0">
                <a:pos x="40" y="347"/>
              </a:cxn>
            </a:cxnLst>
            <a:rect l="0" t="0" r="r" b="b"/>
            <a:pathLst>
              <a:path w="77" h="348">
                <a:moveTo>
                  <a:pt x="40" y="347"/>
                </a:moveTo>
                <a:lnTo>
                  <a:pt x="0" y="94"/>
                </a:lnTo>
                <a:lnTo>
                  <a:pt x="76" y="0"/>
                </a:lnTo>
                <a:lnTo>
                  <a:pt x="76" y="310"/>
                </a:lnTo>
                <a:lnTo>
                  <a:pt x="40" y="34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7" name="Freeform 255"/>
          <p:cNvSpPr>
            <a:spLocks/>
          </p:cNvSpPr>
          <p:nvPr/>
        </p:nvSpPr>
        <p:spPr bwMode="auto">
          <a:xfrm>
            <a:off x="7331075" y="4467225"/>
            <a:ext cx="404813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8"/>
              </a:cxn>
              <a:cxn ang="0">
                <a:pos x="0" y="37"/>
              </a:cxn>
            </a:cxnLst>
            <a:rect l="0" t="0" r="r" b="b"/>
            <a:pathLst>
              <a:path w="255" h="59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8"/>
                </a:lnTo>
                <a:lnTo>
                  <a:pt x="0" y="37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8" name="Freeform 256"/>
          <p:cNvSpPr>
            <a:spLocks/>
          </p:cNvSpPr>
          <p:nvPr/>
        </p:nvSpPr>
        <p:spPr bwMode="auto">
          <a:xfrm>
            <a:off x="7331075" y="4467225"/>
            <a:ext cx="415925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1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2" h="66">
                <a:moveTo>
                  <a:pt x="0" y="42"/>
                </a:moveTo>
                <a:lnTo>
                  <a:pt x="33" y="0"/>
                </a:lnTo>
                <a:lnTo>
                  <a:pt x="261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29" name="Freeform 257"/>
          <p:cNvSpPr>
            <a:spLocks/>
          </p:cNvSpPr>
          <p:nvPr/>
        </p:nvSpPr>
        <p:spPr bwMode="auto">
          <a:xfrm>
            <a:off x="7624763" y="4467225"/>
            <a:ext cx="111125" cy="534988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6" y="336"/>
              </a:cxn>
            </a:cxnLst>
            <a:rect l="0" t="0" r="r" b="b"/>
            <a:pathLst>
              <a:path w="70" h="337">
                <a:moveTo>
                  <a:pt x="36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6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0" name="Freeform 258"/>
          <p:cNvSpPr>
            <a:spLocks/>
          </p:cNvSpPr>
          <p:nvPr/>
        </p:nvSpPr>
        <p:spPr bwMode="auto">
          <a:xfrm>
            <a:off x="7331075" y="3787775"/>
            <a:ext cx="404813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8"/>
              </a:cxn>
            </a:cxnLst>
            <a:rect l="0" t="0" r="r" b="b"/>
            <a:pathLst>
              <a:path w="255" h="58">
                <a:moveTo>
                  <a:pt x="0" y="38"/>
                </a:moveTo>
                <a:lnTo>
                  <a:pt x="33" y="0"/>
                </a:lnTo>
                <a:lnTo>
                  <a:pt x="254" y="0"/>
                </a:lnTo>
                <a:lnTo>
                  <a:pt x="200" y="57"/>
                </a:lnTo>
                <a:lnTo>
                  <a:pt x="0" y="38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1" name="Freeform 259"/>
          <p:cNvSpPr>
            <a:spLocks/>
          </p:cNvSpPr>
          <p:nvPr/>
        </p:nvSpPr>
        <p:spPr bwMode="auto">
          <a:xfrm>
            <a:off x="7624763" y="4467225"/>
            <a:ext cx="122237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2" name="Freeform 260"/>
          <p:cNvSpPr>
            <a:spLocks/>
          </p:cNvSpPr>
          <p:nvPr/>
        </p:nvSpPr>
        <p:spPr bwMode="auto">
          <a:xfrm>
            <a:off x="6873875" y="3787775"/>
            <a:ext cx="415925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1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2" h="67">
                <a:moveTo>
                  <a:pt x="0" y="44"/>
                </a:moveTo>
                <a:lnTo>
                  <a:pt x="33" y="0"/>
                </a:lnTo>
                <a:lnTo>
                  <a:pt x="261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3" name="Freeform 261"/>
          <p:cNvSpPr>
            <a:spLocks/>
          </p:cNvSpPr>
          <p:nvPr/>
        </p:nvSpPr>
        <p:spPr bwMode="auto">
          <a:xfrm>
            <a:off x="7624763" y="3787775"/>
            <a:ext cx="111125" cy="536575"/>
          </a:xfrm>
          <a:custGeom>
            <a:avLst/>
            <a:gdLst/>
            <a:ahLst/>
            <a:cxnLst>
              <a:cxn ang="0">
                <a:pos x="36" y="337"/>
              </a:cxn>
              <a:cxn ang="0">
                <a:pos x="0" y="91"/>
              </a:cxn>
              <a:cxn ang="0">
                <a:pos x="69" y="0"/>
              </a:cxn>
              <a:cxn ang="0">
                <a:pos x="69" y="301"/>
              </a:cxn>
              <a:cxn ang="0">
                <a:pos x="36" y="337"/>
              </a:cxn>
            </a:cxnLst>
            <a:rect l="0" t="0" r="r" b="b"/>
            <a:pathLst>
              <a:path w="70" h="338">
                <a:moveTo>
                  <a:pt x="36" y="337"/>
                </a:moveTo>
                <a:lnTo>
                  <a:pt x="0" y="91"/>
                </a:lnTo>
                <a:lnTo>
                  <a:pt x="69" y="0"/>
                </a:lnTo>
                <a:lnTo>
                  <a:pt x="69" y="301"/>
                </a:lnTo>
                <a:lnTo>
                  <a:pt x="36" y="337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4" name="Freeform 262"/>
          <p:cNvSpPr>
            <a:spLocks/>
          </p:cNvSpPr>
          <p:nvPr/>
        </p:nvSpPr>
        <p:spPr bwMode="auto">
          <a:xfrm>
            <a:off x="7624763" y="3787775"/>
            <a:ext cx="122237" cy="550863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4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4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5" name="Freeform 263"/>
          <p:cNvSpPr>
            <a:spLocks/>
          </p:cNvSpPr>
          <p:nvPr/>
        </p:nvSpPr>
        <p:spPr bwMode="auto">
          <a:xfrm>
            <a:off x="7331075" y="3160713"/>
            <a:ext cx="404813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9"/>
              </a:cxn>
              <a:cxn ang="0">
                <a:pos x="0" y="37"/>
              </a:cxn>
            </a:cxnLst>
            <a:rect l="0" t="0" r="r" b="b"/>
            <a:pathLst>
              <a:path w="255" h="60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9"/>
                </a:lnTo>
                <a:lnTo>
                  <a:pt x="0" y="37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6" name="Freeform 264"/>
          <p:cNvSpPr>
            <a:spLocks/>
          </p:cNvSpPr>
          <p:nvPr/>
        </p:nvSpPr>
        <p:spPr bwMode="auto">
          <a:xfrm>
            <a:off x="7331075" y="3160713"/>
            <a:ext cx="415925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1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2" h="69">
                <a:moveTo>
                  <a:pt x="0" y="43"/>
                </a:moveTo>
                <a:lnTo>
                  <a:pt x="33" y="0"/>
                </a:lnTo>
                <a:lnTo>
                  <a:pt x="261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7" name="Freeform 265"/>
          <p:cNvSpPr>
            <a:spLocks/>
          </p:cNvSpPr>
          <p:nvPr/>
        </p:nvSpPr>
        <p:spPr bwMode="auto">
          <a:xfrm>
            <a:off x="7624763" y="3160713"/>
            <a:ext cx="111125" cy="538162"/>
          </a:xfrm>
          <a:custGeom>
            <a:avLst/>
            <a:gdLst/>
            <a:ahLst/>
            <a:cxnLst>
              <a:cxn ang="0">
                <a:pos x="36" y="338"/>
              </a:cxn>
              <a:cxn ang="0">
                <a:pos x="0" y="92"/>
              </a:cxn>
              <a:cxn ang="0">
                <a:pos x="69" y="0"/>
              </a:cxn>
              <a:cxn ang="0">
                <a:pos x="69" y="302"/>
              </a:cxn>
              <a:cxn ang="0">
                <a:pos x="36" y="338"/>
              </a:cxn>
            </a:cxnLst>
            <a:rect l="0" t="0" r="r" b="b"/>
            <a:pathLst>
              <a:path w="70" h="339">
                <a:moveTo>
                  <a:pt x="36" y="338"/>
                </a:moveTo>
                <a:lnTo>
                  <a:pt x="0" y="92"/>
                </a:lnTo>
                <a:lnTo>
                  <a:pt x="69" y="0"/>
                </a:lnTo>
                <a:lnTo>
                  <a:pt x="69" y="302"/>
                </a:lnTo>
                <a:lnTo>
                  <a:pt x="36" y="338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8" name="Freeform 266"/>
          <p:cNvSpPr>
            <a:spLocks/>
          </p:cNvSpPr>
          <p:nvPr/>
        </p:nvSpPr>
        <p:spPr bwMode="auto">
          <a:xfrm>
            <a:off x="7624763" y="3160713"/>
            <a:ext cx="122237" cy="554037"/>
          </a:xfrm>
          <a:custGeom>
            <a:avLst/>
            <a:gdLst/>
            <a:ahLst/>
            <a:cxnLst>
              <a:cxn ang="0">
                <a:pos x="40" y="348"/>
              </a:cxn>
              <a:cxn ang="0">
                <a:pos x="0" y="94"/>
              </a:cxn>
              <a:cxn ang="0">
                <a:pos x="76" y="0"/>
              </a:cxn>
              <a:cxn ang="0">
                <a:pos x="76" y="311"/>
              </a:cxn>
              <a:cxn ang="0">
                <a:pos x="40" y="348"/>
              </a:cxn>
            </a:cxnLst>
            <a:rect l="0" t="0" r="r" b="b"/>
            <a:pathLst>
              <a:path w="77" h="349">
                <a:moveTo>
                  <a:pt x="40" y="348"/>
                </a:moveTo>
                <a:lnTo>
                  <a:pt x="0" y="94"/>
                </a:lnTo>
                <a:lnTo>
                  <a:pt x="76" y="0"/>
                </a:lnTo>
                <a:lnTo>
                  <a:pt x="76" y="311"/>
                </a:lnTo>
                <a:lnTo>
                  <a:pt x="40" y="34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39" name="Freeform 267"/>
          <p:cNvSpPr>
            <a:spLocks/>
          </p:cNvSpPr>
          <p:nvPr/>
        </p:nvSpPr>
        <p:spPr bwMode="auto">
          <a:xfrm>
            <a:off x="7331075" y="2503488"/>
            <a:ext cx="404813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4" y="0"/>
              </a:cxn>
              <a:cxn ang="0">
                <a:pos x="200" y="57"/>
              </a:cxn>
              <a:cxn ang="0">
                <a:pos x="0" y="37"/>
              </a:cxn>
            </a:cxnLst>
            <a:rect l="0" t="0" r="r" b="b"/>
            <a:pathLst>
              <a:path w="255" h="58">
                <a:moveTo>
                  <a:pt x="0" y="37"/>
                </a:moveTo>
                <a:lnTo>
                  <a:pt x="33" y="0"/>
                </a:lnTo>
                <a:lnTo>
                  <a:pt x="254" y="0"/>
                </a:lnTo>
                <a:lnTo>
                  <a:pt x="200" y="57"/>
                </a:lnTo>
                <a:lnTo>
                  <a:pt x="0" y="37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0" name="Freeform 268"/>
          <p:cNvSpPr>
            <a:spLocks/>
          </p:cNvSpPr>
          <p:nvPr/>
        </p:nvSpPr>
        <p:spPr bwMode="auto">
          <a:xfrm>
            <a:off x="7331075" y="2503488"/>
            <a:ext cx="415925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1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2" h="67">
                <a:moveTo>
                  <a:pt x="0" y="43"/>
                </a:moveTo>
                <a:lnTo>
                  <a:pt x="33" y="0"/>
                </a:lnTo>
                <a:lnTo>
                  <a:pt x="261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1" name="Freeform 269"/>
          <p:cNvSpPr>
            <a:spLocks/>
          </p:cNvSpPr>
          <p:nvPr/>
        </p:nvSpPr>
        <p:spPr bwMode="auto">
          <a:xfrm>
            <a:off x="7624763" y="2503488"/>
            <a:ext cx="111125" cy="534987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9" y="0"/>
              </a:cxn>
              <a:cxn ang="0">
                <a:pos x="69" y="300"/>
              </a:cxn>
              <a:cxn ang="0">
                <a:pos x="36" y="336"/>
              </a:cxn>
            </a:cxnLst>
            <a:rect l="0" t="0" r="r" b="b"/>
            <a:pathLst>
              <a:path w="70" h="337">
                <a:moveTo>
                  <a:pt x="36" y="336"/>
                </a:moveTo>
                <a:lnTo>
                  <a:pt x="0" y="90"/>
                </a:lnTo>
                <a:lnTo>
                  <a:pt x="69" y="0"/>
                </a:lnTo>
                <a:lnTo>
                  <a:pt x="69" y="300"/>
                </a:lnTo>
                <a:lnTo>
                  <a:pt x="36" y="336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2" name="Freeform 270"/>
          <p:cNvSpPr>
            <a:spLocks/>
          </p:cNvSpPr>
          <p:nvPr/>
        </p:nvSpPr>
        <p:spPr bwMode="auto">
          <a:xfrm>
            <a:off x="7624763" y="2503488"/>
            <a:ext cx="122237" cy="550862"/>
          </a:xfrm>
          <a:custGeom>
            <a:avLst/>
            <a:gdLst/>
            <a:ahLst/>
            <a:cxnLst>
              <a:cxn ang="0">
                <a:pos x="40" y="346"/>
              </a:cxn>
              <a:cxn ang="0">
                <a:pos x="0" y="93"/>
              </a:cxn>
              <a:cxn ang="0">
                <a:pos x="76" y="0"/>
              </a:cxn>
              <a:cxn ang="0">
                <a:pos x="76" y="309"/>
              </a:cxn>
              <a:cxn ang="0">
                <a:pos x="40" y="346"/>
              </a:cxn>
            </a:cxnLst>
            <a:rect l="0" t="0" r="r" b="b"/>
            <a:pathLst>
              <a:path w="77" h="347">
                <a:moveTo>
                  <a:pt x="40" y="346"/>
                </a:moveTo>
                <a:lnTo>
                  <a:pt x="0" y="93"/>
                </a:lnTo>
                <a:lnTo>
                  <a:pt x="76" y="0"/>
                </a:lnTo>
                <a:lnTo>
                  <a:pt x="76" y="309"/>
                </a:lnTo>
                <a:lnTo>
                  <a:pt x="40" y="346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3" name="Freeform 271"/>
          <p:cNvSpPr>
            <a:spLocks/>
          </p:cNvSpPr>
          <p:nvPr/>
        </p:nvSpPr>
        <p:spPr bwMode="auto">
          <a:xfrm>
            <a:off x="7780338" y="5078413"/>
            <a:ext cx="403225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4" h="60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4" name="Freeform 272"/>
          <p:cNvSpPr>
            <a:spLocks/>
          </p:cNvSpPr>
          <p:nvPr/>
        </p:nvSpPr>
        <p:spPr bwMode="auto">
          <a:xfrm>
            <a:off x="7780338" y="50784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5" name="Freeform 273"/>
          <p:cNvSpPr>
            <a:spLocks/>
          </p:cNvSpPr>
          <p:nvPr/>
        </p:nvSpPr>
        <p:spPr bwMode="auto">
          <a:xfrm>
            <a:off x="8075613" y="5078413"/>
            <a:ext cx="107950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7" y="0"/>
              </a:cxn>
              <a:cxn ang="0">
                <a:pos x="67" y="302"/>
              </a:cxn>
              <a:cxn ang="0">
                <a:pos x="37" y="338"/>
              </a:cxn>
            </a:cxnLst>
            <a:rect l="0" t="0" r="r" b="b"/>
            <a:pathLst>
              <a:path w="68" h="339">
                <a:moveTo>
                  <a:pt x="37" y="338"/>
                </a:moveTo>
                <a:lnTo>
                  <a:pt x="0" y="92"/>
                </a:lnTo>
                <a:lnTo>
                  <a:pt x="67" y="0"/>
                </a:lnTo>
                <a:lnTo>
                  <a:pt x="67" y="302"/>
                </a:lnTo>
                <a:lnTo>
                  <a:pt x="37" y="338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6" name="Freeform 274"/>
          <p:cNvSpPr>
            <a:spLocks/>
          </p:cNvSpPr>
          <p:nvPr/>
        </p:nvSpPr>
        <p:spPr bwMode="auto">
          <a:xfrm>
            <a:off x="8075613" y="5078413"/>
            <a:ext cx="119062" cy="552450"/>
          </a:xfrm>
          <a:custGeom>
            <a:avLst/>
            <a:gdLst/>
            <a:ahLst/>
            <a:cxnLst>
              <a:cxn ang="0">
                <a:pos x="41" y="347"/>
              </a:cxn>
              <a:cxn ang="0">
                <a:pos x="0" y="94"/>
              </a:cxn>
              <a:cxn ang="0">
                <a:pos x="74" y="0"/>
              </a:cxn>
              <a:cxn ang="0">
                <a:pos x="74" y="310"/>
              </a:cxn>
              <a:cxn ang="0">
                <a:pos x="41" y="347"/>
              </a:cxn>
            </a:cxnLst>
            <a:rect l="0" t="0" r="r" b="b"/>
            <a:pathLst>
              <a:path w="75" h="348">
                <a:moveTo>
                  <a:pt x="41" y="347"/>
                </a:moveTo>
                <a:lnTo>
                  <a:pt x="0" y="94"/>
                </a:lnTo>
                <a:lnTo>
                  <a:pt x="74" y="0"/>
                </a:lnTo>
                <a:lnTo>
                  <a:pt x="74" y="310"/>
                </a:lnTo>
                <a:lnTo>
                  <a:pt x="41" y="347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7" name="Freeform 275"/>
          <p:cNvSpPr>
            <a:spLocks/>
          </p:cNvSpPr>
          <p:nvPr/>
        </p:nvSpPr>
        <p:spPr bwMode="auto">
          <a:xfrm>
            <a:off x="7780338" y="4467225"/>
            <a:ext cx="403225" cy="9366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201" y="58"/>
              </a:cxn>
              <a:cxn ang="0">
                <a:pos x="0" y="37"/>
              </a:cxn>
            </a:cxnLst>
            <a:rect l="0" t="0" r="r" b="b"/>
            <a:pathLst>
              <a:path w="254" h="59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201" y="58"/>
                </a:lnTo>
                <a:lnTo>
                  <a:pt x="0" y="37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8" name="Freeform 276"/>
          <p:cNvSpPr>
            <a:spLocks/>
          </p:cNvSpPr>
          <p:nvPr/>
        </p:nvSpPr>
        <p:spPr bwMode="auto">
          <a:xfrm>
            <a:off x="7780338" y="4467225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49" name="Freeform 277"/>
          <p:cNvSpPr>
            <a:spLocks/>
          </p:cNvSpPr>
          <p:nvPr/>
        </p:nvSpPr>
        <p:spPr bwMode="auto">
          <a:xfrm>
            <a:off x="8075613" y="4467225"/>
            <a:ext cx="107950" cy="534988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7" y="0"/>
              </a:cxn>
              <a:cxn ang="0">
                <a:pos x="67" y="300"/>
              </a:cxn>
              <a:cxn ang="0">
                <a:pos x="37" y="336"/>
              </a:cxn>
            </a:cxnLst>
            <a:rect l="0" t="0" r="r" b="b"/>
            <a:pathLst>
              <a:path w="68" h="337">
                <a:moveTo>
                  <a:pt x="37" y="336"/>
                </a:moveTo>
                <a:lnTo>
                  <a:pt x="0" y="90"/>
                </a:lnTo>
                <a:lnTo>
                  <a:pt x="67" y="0"/>
                </a:lnTo>
                <a:lnTo>
                  <a:pt x="67" y="300"/>
                </a:lnTo>
                <a:lnTo>
                  <a:pt x="37" y="336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0" name="Freeform 278"/>
          <p:cNvSpPr>
            <a:spLocks/>
          </p:cNvSpPr>
          <p:nvPr/>
        </p:nvSpPr>
        <p:spPr bwMode="auto">
          <a:xfrm>
            <a:off x="8075613" y="4467225"/>
            <a:ext cx="119062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1" y="346"/>
              </a:cxn>
            </a:cxnLst>
            <a:rect l="0" t="0" r="r" b="b"/>
            <a:pathLst>
              <a:path w="75" h="347">
                <a:moveTo>
                  <a:pt x="41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1" y="346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1" name="Freeform 279"/>
          <p:cNvSpPr>
            <a:spLocks/>
          </p:cNvSpPr>
          <p:nvPr/>
        </p:nvSpPr>
        <p:spPr bwMode="auto">
          <a:xfrm>
            <a:off x="7780338" y="3787775"/>
            <a:ext cx="403225" cy="92075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33" y="0"/>
              </a:cxn>
              <a:cxn ang="0">
                <a:pos x="253" y="0"/>
              </a:cxn>
              <a:cxn ang="0">
                <a:pos x="201" y="57"/>
              </a:cxn>
              <a:cxn ang="0">
                <a:pos x="0" y="38"/>
              </a:cxn>
            </a:cxnLst>
            <a:rect l="0" t="0" r="r" b="b"/>
            <a:pathLst>
              <a:path w="254" h="58">
                <a:moveTo>
                  <a:pt x="0" y="38"/>
                </a:moveTo>
                <a:lnTo>
                  <a:pt x="33" y="0"/>
                </a:lnTo>
                <a:lnTo>
                  <a:pt x="253" y="0"/>
                </a:lnTo>
                <a:lnTo>
                  <a:pt x="201" y="57"/>
                </a:lnTo>
                <a:lnTo>
                  <a:pt x="0" y="38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2" name="Freeform 280"/>
          <p:cNvSpPr>
            <a:spLocks/>
          </p:cNvSpPr>
          <p:nvPr/>
        </p:nvSpPr>
        <p:spPr bwMode="auto">
          <a:xfrm>
            <a:off x="7780338" y="3787775"/>
            <a:ext cx="414337" cy="106363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33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4"/>
              </a:cxn>
            </a:cxnLst>
            <a:rect l="0" t="0" r="r" b="b"/>
            <a:pathLst>
              <a:path w="261" h="67">
                <a:moveTo>
                  <a:pt x="0" y="44"/>
                </a:moveTo>
                <a:lnTo>
                  <a:pt x="33" y="0"/>
                </a:lnTo>
                <a:lnTo>
                  <a:pt x="260" y="0"/>
                </a:lnTo>
                <a:lnTo>
                  <a:pt x="206" y="66"/>
                </a:lnTo>
                <a:lnTo>
                  <a:pt x="0" y="44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3" name="Freeform 281"/>
          <p:cNvSpPr>
            <a:spLocks/>
          </p:cNvSpPr>
          <p:nvPr/>
        </p:nvSpPr>
        <p:spPr bwMode="auto">
          <a:xfrm>
            <a:off x="8075613" y="3787775"/>
            <a:ext cx="107950" cy="536575"/>
          </a:xfrm>
          <a:custGeom>
            <a:avLst/>
            <a:gdLst/>
            <a:ahLst/>
            <a:cxnLst>
              <a:cxn ang="0">
                <a:pos x="37" y="337"/>
              </a:cxn>
              <a:cxn ang="0">
                <a:pos x="0" y="91"/>
              </a:cxn>
              <a:cxn ang="0">
                <a:pos x="67" y="0"/>
              </a:cxn>
              <a:cxn ang="0">
                <a:pos x="67" y="301"/>
              </a:cxn>
              <a:cxn ang="0">
                <a:pos x="37" y="337"/>
              </a:cxn>
            </a:cxnLst>
            <a:rect l="0" t="0" r="r" b="b"/>
            <a:pathLst>
              <a:path w="68" h="338">
                <a:moveTo>
                  <a:pt x="37" y="337"/>
                </a:moveTo>
                <a:lnTo>
                  <a:pt x="0" y="91"/>
                </a:lnTo>
                <a:lnTo>
                  <a:pt x="67" y="0"/>
                </a:lnTo>
                <a:lnTo>
                  <a:pt x="67" y="301"/>
                </a:lnTo>
                <a:lnTo>
                  <a:pt x="37" y="337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4" name="Freeform 282"/>
          <p:cNvSpPr>
            <a:spLocks/>
          </p:cNvSpPr>
          <p:nvPr/>
        </p:nvSpPr>
        <p:spPr bwMode="auto">
          <a:xfrm>
            <a:off x="8075613" y="3787775"/>
            <a:ext cx="119062" cy="550863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4"/>
              </a:cxn>
              <a:cxn ang="0">
                <a:pos x="74" y="0"/>
              </a:cxn>
              <a:cxn ang="0">
                <a:pos x="74" y="309"/>
              </a:cxn>
              <a:cxn ang="0">
                <a:pos x="41" y="346"/>
              </a:cxn>
            </a:cxnLst>
            <a:rect l="0" t="0" r="r" b="b"/>
            <a:pathLst>
              <a:path w="75" h="347">
                <a:moveTo>
                  <a:pt x="41" y="346"/>
                </a:moveTo>
                <a:lnTo>
                  <a:pt x="0" y="94"/>
                </a:lnTo>
                <a:lnTo>
                  <a:pt x="74" y="0"/>
                </a:lnTo>
                <a:lnTo>
                  <a:pt x="74" y="309"/>
                </a:lnTo>
                <a:lnTo>
                  <a:pt x="41" y="346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5" name="Freeform 283"/>
          <p:cNvSpPr>
            <a:spLocks/>
          </p:cNvSpPr>
          <p:nvPr/>
        </p:nvSpPr>
        <p:spPr bwMode="auto">
          <a:xfrm>
            <a:off x="7780338" y="3160713"/>
            <a:ext cx="403225" cy="95250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201" y="59"/>
              </a:cxn>
              <a:cxn ang="0">
                <a:pos x="0" y="37"/>
              </a:cxn>
            </a:cxnLst>
            <a:rect l="0" t="0" r="r" b="b"/>
            <a:pathLst>
              <a:path w="254" h="60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201" y="59"/>
                </a:lnTo>
                <a:lnTo>
                  <a:pt x="0" y="37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6" name="Freeform 284"/>
          <p:cNvSpPr>
            <a:spLocks/>
          </p:cNvSpPr>
          <p:nvPr/>
        </p:nvSpPr>
        <p:spPr bwMode="auto">
          <a:xfrm>
            <a:off x="7780338" y="3160713"/>
            <a:ext cx="414337" cy="109537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8"/>
              </a:cxn>
              <a:cxn ang="0">
                <a:pos x="0" y="43"/>
              </a:cxn>
            </a:cxnLst>
            <a:rect l="0" t="0" r="r" b="b"/>
            <a:pathLst>
              <a:path w="261" h="69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8"/>
                </a:lnTo>
                <a:lnTo>
                  <a:pt x="0" y="43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7" name="Freeform 285"/>
          <p:cNvSpPr>
            <a:spLocks/>
          </p:cNvSpPr>
          <p:nvPr/>
        </p:nvSpPr>
        <p:spPr bwMode="auto">
          <a:xfrm>
            <a:off x="8075613" y="3160713"/>
            <a:ext cx="107950" cy="538162"/>
          </a:xfrm>
          <a:custGeom>
            <a:avLst/>
            <a:gdLst/>
            <a:ahLst/>
            <a:cxnLst>
              <a:cxn ang="0">
                <a:pos x="37" y="338"/>
              </a:cxn>
              <a:cxn ang="0">
                <a:pos x="0" y="92"/>
              </a:cxn>
              <a:cxn ang="0">
                <a:pos x="67" y="0"/>
              </a:cxn>
              <a:cxn ang="0">
                <a:pos x="67" y="302"/>
              </a:cxn>
              <a:cxn ang="0">
                <a:pos x="37" y="338"/>
              </a:cxn>
            </a:cxnLst>
            <a:rect l="0" t="0" r="r" b="b"/>
            <a:pathLst>
              <a:path w="68" h="339">
                <a:moveTo>
                  <a:pt x="37" y="338"/>
                </a:moveTo>
                <a:lnTo>
                  <a:pt x="0" y="92"/>
                </a:lnTo>
                <a:lnTo>
                  <a:pt x="67" y="0"/>
                </a:lnTo>
                <a:lnTo>
                  <a:pt x="67" y="302"/>
                </a:lnTo>
                <a:lnTo>
                  <a:pt x="37" y="338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8" name="Freeform 286"/>
          <p:cNvSpPr>
            <a:spLocks/>
          </p:cNvSpPr>
          <p:nvPr/>
        </p:nvSpPr>
        <p:spPr bwMode="auto">
          <a:xfrm>
            <a:off x="8075613" y="3160713"/>
            <a:ext cx="119062" cy="554037"/>
          </a:xfrm>
          <a:custGeom>
            <a:avLst/>
            <a:gdLst/>
            <a:ahLst/>
            <a:cxnLst>
              <a:cxn ang="0">
                <a:pos x="41" y="348"/>
              </a:cxn>
              <a:cxn ang="0">
                <a:pos x="0" y="94"/>
              </a:cxn>
              <a:cxn ang="0">
                <a:pos x="74" y="0"/>
              </a:cxn>
              <a:cxn ang="0">
                <a:pos x="74" y="311"/>
              </a:cxn>
              <a:cxn ang="0">
                <a:pos x="41" y="348"/>
              </a:cxn>
            </a:cxnLst>
            <a:rect l="0" t="0" r="r" b="b"/>
            <a:pathLst>
              <a:path w="75" h="349">
                <a:moveTo>
                  <a:pt x="41" y="348"/>
                </a:moveTo>
                <a:lnTo>
                  <a:pt x="0" y="94"/>
                </a:lnTo>
                <a:lnTo>
                  <a:pt x="74" y="0"/>
                </a:lnTo>
                <a:lnTo>
                  <a:pt x="74" y="311"/>
                </a:lnTo>
                <a:lnTo>
                  <a:pt x="41" y="348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59" name="Freeform 287"/>
          <p:cNvSpPr>
            <a:spLocks/>
          </p:cNvSpPr>
          <p:nvPr/>
        </p:nvSpPr>
        <p:spPr bwMode="auto">
          <a:xfrm>
            <a:off x="7780338" y="2503488"/>
            <a:ext cx="403225" cy="920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33" y="0"/>
              </a:cxn>
              <a:cxn ang="0">
                <a:pos x="253" y="0"/>
              </a:cxn>
              <a:cxn ang="0">
                <a:pos x="201" y="57"/>
              </a:cxn>
              <a:cxn ang="0">
                <a:pos x="0" y="37"/>
              </a:cxn>
            </a:cxnLst>
            <a:rect l="0" t="0" r="r" b="b"/>
            <a:pathLst>
              <a:path w="254" h="58">
                <a:moveTo>
                  <a:pt x="0" y="37"/>
                </a:moveTo>
                <a:lnTo>
                  <a:pt x="33" y="0"/>
                </a:lnTo>
                <a:lnTo>
                  <a:pt x="253" y="0"/>
                </a:lnTo>
                <a:lnTo>
                  <a:pt x="201" y="57"/>
                </a:lnTo>
                <a:lnTo>
                  <a:pt x="0" y="37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0" name="Freeform 288"/>
          <p:cNvSpPr>
            <a:spLocks/>
          </p:cNvSpPr>
          <p:nvPr/>
        </p:nvSpPr>
        <p:spPr bwMode="auto">
          <a:xfrm>
            <a:off x="7780338" y="2503488"/>
            <a:ext cx="414337" cy="10636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3" y="0"/>
              </a:cxn>
              <a:cxn ang="0">
                <a:pos x="260" y="0"/>
              </a:cxn>
              <a:cxn ang="0">
                <a:pos x="206" y="66"/>
              </a:cxn>
              <a:cxn ang="0">
                <a:pos x="0" y="43"/>
              </a:cxn>
            </a:cxnLst>
            <a:rect l="0" t="0" r="r" b="b"/>
            <a:pathLst>
              <a:path w="261" h="67">
                <a:moveTo>
                  <a:pt x="0" y="43"/>
                </a:moveTo>
                <a:lnTo>
                  <a:pt x="33" y="0"/>
                </a:lnTo>
                <a:lnTo>
                  <a:pt x="260" y="0"/>
                </a:lnTo>
                <a:lnTo>
                  <a:pt x="206" y="66"/>
                </a:lnTo>
                <a:lnTo>
                  <a:pt x="0" y="43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1" name="Freeform 289"/>
          <p:cNvSpPr>
            <a:spLocks/>
          </p:cNvSpPr>
          <p:nvPr/>
        </p:nvSpPr>
        <p:spPr bwMode="auto">
          <a:xfrm>
            <a:off x="8075613" y="2503488"/>
            <a:ext cx="107950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67" y="0"/>
              </a:cxn>
              <a:cxn ang="0">
                <a:pos x="67" y="300"/>
              </a:cxn>
              <a:cxn ang="0">
                <a:pos x="37" y="336"/>
              </a:cxn>
            </a:cxnLst>
            <a:rect l="0" t="0" r="r" b="b"/>
            <a:pathLst>
              <a:path w="68" h="337">
                <a:moveTo>
                  <a:pt x="37" y="336"/>
                </a:moveTo>
                <a:lnTo>
                  <a:pt x="0" y="90"/>
                </a:lnTo>
                <a:lnTo>
                  <a:pt x="67" y="0"/>
                </a:lnTo>
                <a:lnTo>
                  <a:pt x="67" y="300"/>
                </a:lnTo>
                <a:lnTo>
                  <a:pt x="37" y="336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2" name="Freeform 290"/>
          <p:cNvSpPr>
            <a:spLocks/>
          </p:cNvSpPr>
          <p:nvPr/>
        </p:nvSpPr>
        <p:spPr bwMode="auto">
          <a:xfrm>
            <a:off x="8075613" y="2503488"/>
            <a:ext cx="119062" cy="550862"/>
          </a:xfrm>
          <a:custGeom>
            <a:avLst/>
            <a:gdLst/>
            <a:ahLst/>
            <a:cxnLst>
              <a:cxn ang="0">
                <a:pos x="41" y="346"/>
              </a:cxn>
              <a:cxn ang="0">
                <a:pos x="0" y="93"/>
              </a:cxn>
              <a:cxn ang="0">
                <a:pos x="74" y="0"/>
              </a:cxn>
              <a:cxn ang="0">
                <a:pos x="74" y="309"/>
              </a:cxn>
              <a:cxn ang="0">
                <a:pos x="41" y="346"/>
              </a:cxn>
            </a:cxnLst>
            <a:rect l="0" t="0" r="r" b="b"/>
            <a:pathLst>
              <a:path w="75" h="347">
                <a:moveTo>
                  <a:pt x="41" y="346"/>
                </a:moveTo>
                <a:lnTo>
                  <a:pt x="0" y="93"/>
                </a:lnTo>
                <a:lnTo>
                  <a:pt x="74" y="0"/>
                </a:lnTo>
                <a:lnTo>
                  <a:pt x="74" y="309"/>
                </a:lnTo>
                <a:lnTo>
                  <a:pt x="41" y="346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3" name="Freeform 291"/>
          <p:cNvSpPr>
            <a:spLocks/>
          </p:cNvSpPr>
          <p:nvPr/>
        </p:nvSpPr>
        <p:spPr bwMode="auto">
          <a:xfrm>
            <a:off x="533400" y="5681663"/>
            <a:ext cx="404813" cy="9048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34" y="0"/>
              </a:cxn>
              <a:cxn ang="0">
                <a:pos x="254" y="0"/>
              </a:cxn>
              <a:cxn ang="0">
                <a:pos x="201" y="56"/>
              </a:cxn>
              <a:cxn ang="0">
                <a:pos x="0" y="36"/>
              </a:cxn>
            </a:cxnLst>
            <a:rect l="0" t="0" r="r" b="b"/>
            <a:pathLst>
              <a:path w="255" h="57">
                <a:moveTo>
                  <a:pt x="0" y="36"/>
                </a:moveTo>
                <a:lnTo>
                  <a:pt x="34" y="0"/>
                </a:lnTo>
                <a:lnTo>
                  <a:pt x="254" y="0"/>
                </a:lnTo>
                <a:lnTo>
                  <a:pt x="201" y="56"/>
                </a:lnTo>
                <a:lnTo>
                  <a:pt x="0" y="3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4" name="Freeform 292"/>
          <p:cNvSpPr>
            <a:spLocks/>
          </p:cNvSpPr>
          <p:nvPr/>
        </p:nvSpPr>
        <p:spPr bwMode="auto">
          <a:xfrm>
            <a:off x="533400" y="5681663"/>
            <a:ext cx="414338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0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5" y="0"/>
                </a:lnTo>
                <a:lnTo>
                  <a:pt x="260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5" name="Freeform 293"/>
          <p:cNvSpPr>
            <a:spLocks/>
          </p:cNvSpPr>
          <p:nvPr/>
        </p:nvSpPr>
        <p:spPr bwMode="auto">
          <a:xfrm>
            <a:off x="825500" y="5681663"/>
            <a:ext cx="112713" cy="534987"/>
          </a:xfrm>
          <a:custGeom>
            <a:avLst/>
            <a:gdLst/>
            <a:ahLst/>
            <a:cxnLst>
              <a:cxn ang="0">
                <a:pos x="38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8" y="336"/>
              </a:cxn>
            </a:cxnLst>
            <a:rect l="0" t="0" r="r" b="b"/>
            <a:pathLst>
              <a:path w="71" h="337">
                <a:moveTo>
                  <a:pt x="38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8" y="33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6" name="Freeform 294"/>
          <p:cNvSpPr>
            <a:spLocks/>
          </p:cNvSpPr>
          <p:nvPr/>
        </p:nvSpPr>
        <p:spPr bwMode="auto">
          <a:xfrm>
            <a:off x="825500" y="5681663"/>
            <a:ext cx="122238" cy="549275"/>
          </a:xfrm>
          <a:custGeom>
            <a:avLst/>
            <a:gdLst/>
            <a:ahLst/>
            <a:cxnLst>
              <a:cxn ang="0">
                <a:pos x="41" y="345"/>
              </a:cxn>
              <a:cxn ang="0">
                <a:pos x="0" y="92"/>
              </a:cxn>
              <a:cxn ang="0">
                <a:pos x="76" y="0"/>
              </a:cxn>
              <a:cxn ang="0">
                <a:pos x="76" y="308"/>
              </a:cxn>
              <a:cxn ang="0">
                <a:pos x="41" y="345"/>
              </a:cxn>
            </a:cxnLst>
            <a:rect l="0" t="0" r="r" b="b"/>
            <a:pathLst>
              <a:path w="77" h="346">
                <a:moveTo>
                  <a:pt x="41" y="345"/>
                </a:moveTo>
                <a:lnTo>
                  <a:pt x="0" y="92"/>
                </a:lnTo>
                <a:lnTo>
                  <a:pt x="76" y="0"/>
                </a:lnTo>
                <a:lnTo>
                  <a:pt x="76" y="308"/>
                </a:lnTo>
                <a:lnTo>
                  <a:pt x="41" y="345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7" name="Freeform 295"/>
          <p:cNvSpPr>
            <a:spLocks/>
          </p:cNvSpPr>
          <p:nvPr/>
        </p:nvSpPr>
        <p:spPr bwMode="auto">
          <a:xfrm>
            <a:off x="984250" y="5681663"/>
            <a:ext cx="407988" cy="9048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34" y="0"/>
              </a:cxn>
              <a:cxn ang="0">
                <a:pos x="256" y="0"/>
              </a:cxn>
              <a:cxn ang="0">
                <a:pos x="201" y="56"/>
              </a:cxn>
              <a:cxn ang="0">
                <a:pos x="0" y="36"/>
              </a:cxn>
            </a:cxnLst>
            <a:rect l="0" t="0" r="r" b="b"/>
            <a:pathLst>
              <a:path w="257" h="57">
                <a:moveTo>
                  <a:pt x="0" y="36"/>
                </a:moveTo>
                <a:lnTo>
                  <a:pt x="34" y="0"/>
                </a:lnTo>
                <a:lnTo>
                  <a:pt x="256" y="0"/>
                </a:lnTo>
                <a:lnTo>
                  <a:pt x="201" y="56"/>
                </a:lnTo>
                <a:lnTo>
                  <a:pt x="0" y="36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8" name="Freeform 296"/>
          <p:cNvSpPr>
            <a:spLocks/>
          </p:cNvSpPr>
          <p:nvPr/>
        </p:nvSpPr>
        <p:spPr bwMode="auto">
          <a:xfrm>
            <a:off x="984250" y="5681663"/>
            <a:ext cx="417513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5" y="0"/>
              </a:cxn>
              <a:cxn ang="0">
                <a:pos x="262" y="0"/>
              </a:cxn>
              <a:cxn ang="0">
                <a:pos x="206" y="65"/>
              </a:cxn>
              <a:cxn ang="0">
                <a:pos x="0" y="42"/>
              </a:cxn>
            </a:cxnLst>
            <a:rect l="0" t="0" r="r" b="b"/>
            <a:pathLst>
              <a:path w="263" h="66">
                <a:moveTo>
                  <a:pt x="0" y="42"/>
                </a:moveTo>
                <a:lnTo>
                  <a:pt x="35" y="0"/>
                </a:lnTo>
                <a:lnTo>
                  <a:pt x="262" y="0"/>
                </a:lnTo>
                <a:lnTo>
                  <a:pt x="206" y="65"/>
                </a:lnTo>
                <a:lnTo>
                  <a:pt x="0" y="42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69" name="Freeform 297"/>
          <p:cNvSpPr>
            <a:spLocks/>
          </p:cNvSpPr>
          <p:nvPr/>
        </p:nvSpPr>
        <p:spPr bwMode="auto">
          <a:xfrm>
            <a:off x="1279525" y="5681663"/>
            <a:ext cx="112713" cy="534987"/>
          </a:xfrm>
          <a:custGeom>
            <a:avLst/>
            <a:gdLst/>
            <a:ahLst/>
            <a:cxnLst>
              <a:cxn ang="0">
                <a:pos x="37" y="336"/>
              </a:cxn>
              <a:cxn ang="0">
                <a:pos x="0" y="90"/>
              </a:cxn>
              <a:cxn ang="0">
                <a:pos x="70" y="0"/>
              </a:cxn>
              <a:cxn ang="0">
                <a:pos x="70" y="300"/>
              </a:cxn>
              <a:cxn ang="0">
                <a:pos x="37" y="336"/>
              </a:cxn>
            </a:cxnLst>
            <a:rect l="0" t="0" r="r" b="b"/>
            <a:pathLst>
              <a:path w="71" h="337">
                <a:moveTo>
                  <a:pt x="37" y="336"/>
                </a:moveTo>
                <a:lnTo>
                  <a:pt x="0" y="90"/>
                </a:lnTo>
                <a:lnTo>
                  <a:pt x="70" y="0"/>
                </a:lnTo>
                <a:lnTo>
                  <a:pt x="70" y="300"/>
                </a:lnTo>
                <a:lnTo>
                  <a:pt x="37" y="336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0" name="Freeform 298"/>
          <p:cNvSpPr>
            <a:spLocks/>
          </p:cNvSpPr>
          <p:nvPr/>
        </p:nvSpPr>
        <p:spPr bwMode="auto">
          <a:xfrm>
            <a:off x="1279525" y="5681663"/>
            <a:ext cx="122238" cy="549275"/>
          </a:xfrm>
          <a:custGeom>
            <a:avLst/>
            <a:gdLst/>
            <a:ahLst/>
            <a:cxnLst>
              <a:cxn ang="0">
                <a:pos x="40" y="345"/>
              </a:cxn>
              <a:cxn ang="0">
                <a:pos x="0" y="92"/>
              </a:cxn>
              <a:cxn ang="0">
                <a:pos x="76" y="0"/>
              </a:cxn>
              <a:cxn ang="0">
                <a:pos x="76" y="308"/>
              </a:cxn>
              <a:cxn ang="0">
                <a:pos x="40" y="345"/>
              </a:cxn>
            </a:cxnLst>
            <a:rect l="0" t="0" r="r" b="b"/>
            <a:pathLst>
              <a:path w="77" h="346">
                <a:moveTo>
                  <a:pt x="40" y="345"/>
                </a:moveTo>
                <a:lnTo>
                  <a:pt x="0" y="92"/>
                </a:lnTo>
                <a:lnTo>
                  <a:pt x="76" y="0"/>
                </a:lnTo>
                <a:lnTo>
                  <a:pt x="76" y="308"/>
                </a:lnTo>
                <a:lnTo>
                  <a:pt x="40" y="345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1" name="Freeform 299"/>
          <p:cNvSpPr>
            <a:spLocks/>
          </p:cNvSpPr>
          <p:nvPr/>
        </p:nvSpPr>
        <p:spPr bwMode="auto">
          <a:xfrm>
            <a:off x="1436688" y="5681663"/>
            <a:ext cx="403225" cy="9048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33" y="0"/>
              </a:cxn>
              <a:cxn ang="0">
                <a:pos x="253" y="0"/>
              </a:cxn>
              <a:cxn ang="0">
                <a:pos x="199" y="56"/>
              </a:cxn>
              <a:cxn ang="0">
                <a:pos x="0" y="36"/>
              </a:cxn>
            </a:cxnLst>
            <a:rect l="0" t="0" r="r" b="b"/>
            <a:pathLst>
              <a:path w="254" h="57">
                <a:moveTo>
                  <a:pt x="0" y="36"/>
                </a:moveTo>
                <a:lnTo>
                  <a:pt x="33" y="0"/>
                </a:lnTo>
                <a:lnTo>
                  <a:pt x="253" y="0"/>
                </a:lnTo>
                <a:lnTo>
                  <a:pt x="199" y="56"/>
                </a:lnTo>
                <a:lnTo>
                  <a:pt x="0" y="36"/>
                </a:lnTo>
              </a:path>
            </a:pathLst>
          </a:custGeom>
          <a:solidFill>
            <a:srgbClr val="E5E5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2" name="Freeform 300"/>
          <p:cNvSpPr>
            <a:spLocks/>
          </p:cNvSpPr>
          <p:nvPr/>
        </p:nvSpPr>
        <p:spPr bwMode="auto">
          <a:xfrm>
            <a:off x="1436688" y="5681663"/>
            <a:ext cx="414337" cy="1047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3" y="0"/>
              </a:cxn>
              <a:cxn ang="0">
                <a:pos x="260" y="0"/>
              </a:cxn>
              <a:cxn ang="0">
                <a:pos x="205" y="65"/>
              </a:cxn>
              <a:cxn ang="0">
                <a:pos x="0" y="42"/>
              </a:cxn>
            </a:cxnLst>
            <a:rect l="0" t="0" r="r" b="b"/>
            <a:pathLst>
              <a:path w="261" h="66">
                <a:moveTo>
                  <a:pt x="0" y="42"/>
                </a:moveTo>
                <a:lnTo>
                  <a:pt x="33" y="0"/>
                </a:lnTo>
                <a:lnTo>
                  <a:pt x="260" y="0"/>
                </a:lnTo>
                <a:lnTo>
                  <a:pt x="205" y="65"/>
                </a:lnTo>
                <a:lnTo>
                  <a:pt x="0" y="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3" name="Freeform 301"/>
          <p:cNvSpPr>
            <a:spLocks/>
          </p:cNvSpPr>
          <p:nvPr/>
        </p:nvSpPr>
        <p:spPr bwMode="auto">
          <a:xfrm>
            <a:off x="1730375" y="5681663"/>
            <a:ext cx="109538" cy="534987"/>
          </a:xfrm>
          <a:custGeom>
            <a:avLst/>
            <a:gdLst/>
            <a:ahLst/>
            <a:cxnLst>
              <a:cxn ang="0">
                <a:pos x="36" y="336"/>
              </a:cxn>
              <a:cxn ang="0">
                <a:pos x="0" y="90"/>
              </a:cxn>
              <a:cxn ang="0">
                <a:pos x="68" y="0"/>
              </a:cxn>
              <a:cxn ang="0">
                <a:pos x="68" y="300"/>
              </a:cxn>
              <a:cxn ang="0">
                <a:pos x="36" y="336"/>
              </a:cxn>
            </a:cxnLst>
            <a:rect l="0" t="0" r="r" b="b"/>
            <a:pathLst>
              <a:path w="69" h="337">
                <a:moveTo>
                  <a:pt x="36" y="336"/>
                </a:moveTo>
                <a:lnTo>
                  <a:pt x="0" y="90"/>
                </a:lnTo>
                <a:lnTo>
                  <a:pt x="68" y="0"/>
                </a:lnTo>
                <a:lnTo>
                  <a:pt x="68" y="300"/>
                </a:lnTo>
                <a:lnTo>
                  <a:pt x="36" y="336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4" name="Freeform 302"/>
          <p:cNvSpPr>
            <a:spLocks/>
          </p:cNvSpPr>
          <p:nvPr/>
        </p:nvSpPr>
        <p:spPr bwMode="auto">
          <a:xfrm>
            <a:off x="1730375" y="5681663"/>
            <a:ext cx="120650" cy="549275"/>
          </a:xfrm>
          <a:custGeom>
            <a:avLst/>
            <a:gdLst/>
            <a:ahLst/>
            <a:cxnLst>
              <a:cxn ang="0">
                <a:pos x="40" y="345"/>
              </a:cxn>
              <a:cxn ang="0">
                <a:pos x="0" y="92"/>
              </a:cxn>
              <a:cxn ang="0">
                <a:pos x="75" y="0"/>
              </a:cxn>
              <a:cxn ang="0">
                <a:pos x="75" y="308"/>
              </a:cxn>
              <a:cxn ang="0">
                <a:pos x="40" y="345"/>
              </a:cxn>
            </a:cxnLst>
            <a:rect l="0" t="0" r="r" b="b"/>
            <a:pathLst>
              <a:path w="76" h="346">
                <a:moveTo>
                  <a:pt x="40" y="345"/>
                </a:moveTo>
                <a:lnTo>
                  <a:pt x="0" y="92"/>
                </a:lnTo>
                <a:lnTo>
                  <a:pt x="75" y="0"/>
                </a:lnTo>
                <a:lnTo>
                  <a:pt x="75" y="308"/>
                </a:lnTo>
                <a:lnTo>
                  <a:pt x="40" y="34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5" name="Freeform 303"/>
          <p:cNvSpPr>
            <a:spLocks/>
          </p:cNvSpPr>
          <p:nvPr/>
        </p:nvSpPr>
        <p:spPr bwMode="auto">
          <a:xfrm>
            <a:off x="8253413" y="5135563"/>
            <a:ext cx="350837" cy="469900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  <a:cxn ang="0">
                <a:pos x="220" y="0"/>
              </a:cxn>
              <a:cxn ang="0">
                <a:pos x="220" y="295"/>
              </a:cxn>
              <a:cxn ang="0">
                <a:pos x="0" y="295"/>
              </a:cxn>
            </a:cxnLst>
            <a:rect l="0" t="0" r="r" b="b"/>
            <a:pathLst>
              <a:path w="221" h="296">
                <a:moveTo>
                  <a:pt x="0" y="295"/>
                </a:moveTo>
                <a:lnTo>
                  <a:pt x="0" y="0"/>
                </a:lnTo>
                <a:lnTo>
                  <a:pt x="220" y="0"/>
                </a:lnTo>
                <a:lnTo>
                  <a:pt x="220" y="295"/>
                </a:lnTo>
                <a:lnTo>
                  <a:pt x="0" y="295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6" name="Freeform 304"/>
          <p:cNvSpPr>
            <a:spLocks/>
          </p:cNvSpPr>
          <p:nvPr/>
        </p:nvSpPr>
        <p:spPr bwMode="auto">
          <a:xfrm>
            <a:off x="8253413" y="5135563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7" name="Freeform 305"/>
          <p:cNvSpPr>
            <a:spLocks/>
          </p:cNvSpPr>
          <p:nvPr/>
        </p:nvSpPr>
        <p:spPr bwMode="auto">
          <a:xfrm>
            <a:off x="8253413" y="4522788"/>
            <a:ext cx="350837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0" y="0"/>
              </a:cxn>
              <a:cxn ang="0">
                <a:pos x="220" y="294"/>
              </a:cxn>
              <a:cxn ang="0">
                <a:pos x="0" y="294"/>
              </a:cxn>
            </a:cxnLst>
            <a:rect l="0" t="0" r="r" b="b"/>
            <a:pathLst>
              <a:path w="221" h="295">
                <a:moveTo>
                  <a:pt x="0" y="294"/>
                </a:moveTo>
                <a:lnTo>
                  <a:pt x="0" y="0"/>
                </a:lnTo>
                <a:lnTo>
                  <a:pt x="220" y="0"/>
                </a:lnTo>
                <a:lnTo>
                  <a:pt x="220" y="294"/>
                </a:lnTo>
                <a:lnTo>
                  <a:pt x="0" y="294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8" name="Freeform 306"/>
          <p:cNvSpPr>
            <a:spLocks/>
          </p:cNvSpPr>
          <p:nvPr/>
        </p:nvSpPr>
        <p:spPr bwMode="auto">
          <a:xfrm>
            <a:off x="8253413" y="45227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79" name="Freeform 307"/>
          <p:cNvSpPr>
            <a:spLocks/>
          </p:cNvSpPr>
          <p:nvPr/>
        </p:nvSpPr>
        <p:spPr bwMode="auto">
          <a:xfrm>
            <a:off x="8253413" y="3844925"/>
            <a:ext cx="350837" cy="465138"/>
          </a:xfrm>
          <a:custGeom>
            <a:avLst/>
            <a:gdLst/>
            <a:ahLst/>
            <a:cxnLst>
              <a:cxn ang="0">
                <a:pos x="0" y="292"/>
              </a:cxn>
              <a:cxn ang="0">
                <a:pos x="0" y="0"/>
              </a:cxn>
              <a:cxn ang="0">
                <a:pos x="220" y="0"/>
              </a:cxn>
              <a:cxn ang="0">
                <a:pos x="220" y="292"/>
              </a:cxn>
              <a:cxn ang="0">
                <a:pos x="0" y="292"/>
              </a:cxn>
            </a:cxnLst>
            <a:rect l="0" t="0" r="r" b="b"/>
            <a:pathLst>
              <a:path w="221" h="293">
                <a:moveTo>
                  <a:pt x="0" y="292"/>
                </a:moveTo>
                <a:lnTo>
                  <a:pt x="0" y="0"/>
                </a:lnTo>
                <a:lnTo>
                  <a:pt x="220" y="0"/>
                </a:lnTo>
                <a:lnTo>
                  <a:pt x="220" y="292"/>
                </a:lnTo>
                <a:lnTo>
                  <a:pt x="0" y="292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0" name="Freeform 308"/>
          <p:cNvSpPr>
            <a:spLocks/>
          </p:cNvSpPr>
          <p:nvPr/>
        </p:nvSpPr>
        <p:spPr bwMode="auto">
          <a:xfrm>
            <a:off x="8253413" y="3844925"/>
            <a:ext cx="361950" cy="479425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0" y="0"/>
              </a:cxn>
              <a:cxn ang="0">
                <a:pos x="227" y="0"/>
              </a:cxn>
              <a:cxn ang="0">
                <a:pos x="227" y="301"/>
              </a:cxn>
              <a:cxn ang="0">
                <a:pos x="0" y="301"/>
              </a:cxn>
            </a:cxnLst>
            <a:rect l="0" t="0" r="r" b="b"/>
            <a:pathLst>
              <a:path w="228" h="302">
                <a:moveTo>
                  <a:pt x="0" y="301"/>
                </a:moveTo>
                <a:lnTo>
                  <a:pt x="0" y="0"/>
                </a:lnTo>
                <a:lnTo>
                  <a:pt x="227" y="0"/>
                </a:lnTo>
                <a:lnTo>
                  <a:pt x="227" y="301"/>
                </a:lnTo>
                <a:lnTo>
                  <a:pt x="0" y="30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1" name="Freeform 309"/>
          <p:cNvSpPr>
            <a:spLocks/>
          </p:cNvSpPr>
          <p:nvPr/>
        </p:nvSpPr>
        <p:spPr bwMode="auto">
          <a:xfrm>
            <a:off x="8253413" y="3221038"/>
            <a:ext cx="350837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2" name="Freeform 310"/>
          <p:cNvSpPr>
            <a:spLocks/>
          </p:cNvSpPr>
          <p:nvPr/>
        </p:nvSpPr>
        <p:spPr bwMode="auto">
          <a:xfrm>
            <a:off x="8253413" y="3221038"/>
            <a:ext cx="361950" cy="479425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0" y="0"/>
              </a:cxn>
              <a:cxn ang="0">
                <a:pos x="227" y="0"/>
              </a:cxn>
              <a:cxn ang="0">
                <a:pos x="227" y="301"/>
              </a:cxn>
              <a:cxn ang="0">
                <a:pos x="0" y="301"/>
              </a:cxn>
            </a:cxnLst>
            <a:rect l="0" t="0" r="r" b="b"/>
            <a:pathLst>
              <a:path w="228" h="302">
                <a:moveTo>
                  <a:pt x="0" y="301"/>
                </a:moveTo>
                <a:lnTo>
                  <a:pt x="0" y="0"/>
                </a:lnTo>
                <a:lnTo>
                  <a:pt x="227" y="0"/>
                </a:lnTo>
                <a:lnTo>
                  <a:pt x="227" y="301"/>
                </a:lnTo>
                <a:lnTo>
                  <a:pt x="0" y="30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3" name="Freeform 311"/>
          <p:cNvSpPr>
            <a:spLocks/>
          </p:cNvSpPr>
          <p:nvPr/>
        </p:nvSpPr>
        <p:spPr bwMode="auto">
          <a:xfrm>
            <a:off x="8253413" y="2559050"/>
            <a:ext cx="350837" cy="468313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0" y="0"/>
              </a:cxn>
              <a:cxn ang="0">
                <a:pos x="220" y="294"/>
              </a:cxn>
              <a:cxn ang="0">
                <a:pos x="0" y="294"/>
              </a:cxn>
            </a:cxnLst>
            <a:rect l="0" t="0" r="r" b="b"/>
            <a:pathLst>
              <a:path w="221" h="295">
                <a:moveTo>
                  <a:pt x="0" y="294"/>
                </a:moveTo>
                <a:lnTo>
                  <a:pt x="0" y="0"/>
                </a:lnTo>
                <a:lnTo>
                  <a:pt x="220" y="0"/>
                </a:lnTo>
                <a:lnTo>
                  <a:pt x="220" y="294"/>
                </a:lnTo>
                <a:lnTo>
                  <a:pt x="0" y="294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4" name="Freeform 312"/>
          <p:cNvSpPr>
            <a:spLocks/>
          </p:cNvSpPr>
          <p:nvPr/>
        </p:nvSpPr>
        <p:spPr bwMode="auto">
          <a:xfrm>
            <a:off x="8253413" y="2559050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5" name="Freeform 313"/>
          <p:cNvSpPr>
            <a:spLocks/>
          </p:cNvSpPr>
          <p:nvPr/>
        </p:nvSpPr>
        <p:spPr bwMode="auto">
          <a:xfrm>
            <a:off x="8253413" y="1911350"/>
            <a:ext cx="350837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6" name="Freeform 314"/>
          <p:cNvSpPr>
            <a:spLocks/>
          </p:cNvSpPr>
          <p:nvPr/>
        </p:nvSpPr>
        <p:spPr bwMode="auto">
          <a:xfrm>
            <a:off x="8253413" y="1911350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7" name="Freeform 315"/>
          <p:cNvSpPr>
            <a:spLocks/>
          </p:cNvSpPr>
          <p:nvPr/>
        </p:nvSpPr>
        <p:spPr bwMode="auto">
          <a:xfrm>
            <a:off x="533400" y="5145088"/>
            <a:ext cx="349250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19" y="0"/>
              </a:cxn>
              <a:cxn ang="0">
                <a:pos x="219" y="296"/>
              </a:cxn>
              <a:cxn ang="0">
                <a:pos x="0" y="296"/>
              </a:cxn>
            </a:cxnLst>
            <a:rect l="0" t="0" r="r" b="b"/>
            <a:pathLst>
              <a:path w="220" h="297">
                <a:moveTo>
                  <a:pt x="0" y="296"/>
                </a:moveTo>
                <a:lnTo>
                  <a:pt x="0" y="0"/>
                </a:lnTo>
                <a:lnTo>
                  <a:pt x="219" y="0"/>
                </a:lnTo>
                <a:lnTo>
                  <a:pt x="219" y="296"/>
                </a:lnTo>
                <a:lnTo>
                  <a:pt x="0" y="296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8" name="Freeform 316"/>
          <p:cNvSpPr>
            <a:spLocks/>
          </p:cNvSpPr>
          <p:nvPr/>
        </p:nvSpPr>
        <p:spPr bwMode="auto">
          <a:xfrm>
            <a:off x="533400" y="5145088"/>
            <a:ext cx="360363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6" y="0"/>
              </a:cxn>
              <a:cxn ang="0">
                <a:pos x="226" y="305"/>
              </a:cxn>
              <a:cxn ang="0">
                <a:pos x="0" y="305"/>
              </a:cxn>
            </a:cxnLst>
            <a:rect l="0" t="0" r="r" b="b"/>
            <a:pathLst>
              <a:path w="227" h="306">
                <a:moveTo>
                  <a:pt x="0" y="305"/>
                </a:moveTo>
                <a:lnTo>
                  <a:pt x="0" y="0"/>
                </a:lnTo>
                <a:lnTo>
                  <a:pt x="226" y="0"/>
                </a:lnTo>
                <a:lnTo>
                  <a:pt x="226" y="305"/>
                </a:lnTo>
                <a:lnTo>
                  <a:pt x="0" y="305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89" name="Freeform 317"/>
          <p:cNvSpPr>
            <a:spLocks/>
          </p:cNvSpPr>
          <p:nvPr/>
        </p:nvSpPr>
        <p:spPr bwMode="auto">
          <a:xfrm>
            <a:off x="533400" y="4535488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0" name="Freeform 318"/>
          <p:cNvSpPr>
            <a:spLocks/>
          </p:cNvSpPr>
          <p:nvPr/>
        </p:nvSpPr>
        <p:spPr bwMode="auto">
          <a:xfrm>
            <a:off x="533400" y="4535488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1" name="Freeform 319"/>
          <p:cNvSpPr>
            <a:spLocks/>
          </p:cNvSpPr>
          <p:nvPr/>
        </p:nvSpPr>
        <p:spPr bwMode="auto">
          <a:xfrm>
            <a:off x="533400" y="3857625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2" name="Freeform 320"/>
          <p:cNvSpPr>
            <a:spLocks/>
          </p:cNvSpPr>
          <p:nvPr/>
        </p:nvSpPr>
        <p:spPr bwMode="auto">
          <a:xfrm>
            <a:off x="533400" y="3857625"/>
            <a:ext cx="360363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6" y="0"/>
              </a:cxn>
              <a:cxn ang="0">
                <a:pos x="226" y="302"/>
              </a:cxn>
              <a:cxn ang="0">
                <a:pos x="0" y="302"/>
              </a:cxn>
            </a:cxnLst>
            <a:rect l="0" t="0" r="r" b="b"/>
            <a:pathLst>
              <a:path w="227" h="303">
                <a:moveTo>
                  <a:pt x="0" y="302"/>
                </a:moveTo>
                <a:lnTo>
                  <a:pt x="0" y="0"/>
                </a:lnTo>
                <a:lnTo>
                  <a:pt x="226" y="0"/>
                </a:lnTo>
                <a:lnTo>
                  <a:pt x="226" y="302"/>
                </a:lnTo>
                <a:lnTo>
                  <a:pt x="0" y="30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3" name="Freeform 321"/>
          <p:cNvSpPr>
            <a:spLocks/>
          </p:cNvSpPr>
          <p:nvPr/>
        </p:nvSpPr>
        <p:spPr bwMode="auto">
          <a:xfrm>
            <a:off x="533400" y="3230563"/>
            <a:ext cx="349250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19" y="0"/>
              </a:cxn>
              <a:cxn ang="0">
                <a:pos x="219" y="294"/>
              </a:cxn>
              <a:cxn ang="0">
                <a:pos x="0" y="294"/>
              </a:cxn>
            </a:cxnLst>
            <a:rect l="0" t="0" r="r" b="b"/>
            <a:pathLst>
              <a:path w="220" h="295">
                <a:moveTo>
                  <a:pt x="0" y="294"/>
                </a:moveTo>
                <a:lnTo>
                  <a:pt x="0" y="0"/>
                </a:lnTo>
                <a:lnTo>
                  <a:pt x="219" y="0"/>
                </a:lnTo>
                <a:lnTo>
                  <a:pt x="219" y="294"/>
                </a:lnTo>
                <a:lnTo>
                  <a:pt x="0" y="294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4" name="Freeform 322"/>
          <p:cNvSpPr>
            <a:spLocks/>
          </p:cNvSpPr>
          <p:nvPr/>
        </p:nvSpPr>
        <p:spPr bwMode="auto">
          <a:xfrm>
            <a:off x="533400" y="3230563"/>
            <a:ext cx="360363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6" y="0"/>
              </a:cxn>
              <a:cxn ang="0">
                <a:pos x="226" y="304"/>
              </a:cxn>
              <a:cxn ang="0">
                <a:pos x="0" y="304"/>
              </a:cxn>
            </a:cxnLst>
            <a:rect l="0" t="0" r="r" b="b"/>
            <a:pathLst>
              <a:path w="227" h="305">
                <a:moveTo>
                  <a:pt x="0" y="304"/>
                </a:moveTo>
                <a:lnTo>
                  <a:pt x="0" y="0"/>
                </a:lnTo>
                <a:lnTo>
                  <a:pt x="226" y="0"/>
                </a:lnTo>
                <a:lnTo>
                  <a:pt x="226" y="304"/>
                </a:lnTo>
                <a:lnTo>
                  <a:pt x="0" y="304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5" name="Freeform 323"/>
          <p:cNvSpPr>
            <a:spLocks/>
          </p:cNvSpPr>
          <p:nvPr/>
        </p:nvSpPr>
        <p:spPr bwMode="auto">
          <a:xfrm>
            <a:off x="533400" y="2571750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6" name="Freeform 324"/>
          <p:cNvSpPr>
            <a:spLocks/>
          </p:cNvSpPr>
          <p:nvPr/>
        </p:nvSpPr>
        <p:spPr bwMode="auto">
          <a:xfrm>
            <a:off x="533400" y="2571750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7" name="Freeform 325"/>
          <p:cNvSpPr>
            <a:spLocks/>
          </p:cNvSpPr>
          <p:nvPr/>
        </p:nvSpPr>
        <p:spPr bwMode="auto">
          <a:xfrm>
            <a:off x="533400" y="1911350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8" name="Freeform 326"/>
          <p:cNvSpPr>
            <a:spLocks/>
          </p:cNvSpPr>
          <p:nvPr/>
        </p:nvSpPr>
        <p:spPr bwMode="auto">
          <a:xfrm>
            <a:off x="533400" y="1911350"/>
            <a:ext cx="360363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6" y="0"/>
              </a:cxn>
              <a:cxn ang="0">
                <a:pos x="226" y="302"/>
              </a:cxn>
              <a:cxn ang="0">
                <a:pos x="0" y="302"/>
              </a:cxn>
            </a:cxnLst>
            <a:rect l="0" t="0" r="r" b="b"/>
            <a:pathLst>
              <a:path w="227" h="303">
                <a:moveTo>
                  <a:pt x="0" y="302"/>
                </a:moveTo>
                <a:lnTo>
                  <a:pt x="0" y="0"/>
                </a:lnTo>
                <a:lnTo>
                  <a:pt x="226" y="0"/>
                </a:lnTo>
                <a:lnTo>
                  <a:pt x="226" y="302"/>
                </a:lnTo>
                <a:lnTo>
                  <a:pt x="0" y="302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399" name="Freeform 327"/>
          <p:cNvSpPr>
            <a:spLocks/>
          </p:cNvSpPr>
          <p:nvPr/>
        </p:nvSpPr>
        <p:spPr bwMode="auto">
          <a:xfrm>
            <a:off x="984250" y="5145088"/>
            <a:ext cx="350838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0" y="0"/>
              </a:cxn>
              <a:cxn ang="0">
                <a:pos x="220" y="296"/>
              </a:cxn>
              <a:cxn ang="0">
                <a:pos x="0" y="296"/>
              </a:cxn>
            </a:cxnLst>
            <a:rect l="0" t="0" r="r" b="b"/>
            <a:pathLst>
              <a:path w="221" h="297">
                <a:moveTo>
                  <a:pt x="0" y="296"/>
                </a:moveTo>
                <a:lnTo>
                  <a:pt x="0" y="0"/>
                </a:lnTo>
                <a:lnTo>
                  <a:pt x="220" y="0"/>
                </a:lnTo>
                <a:lnTo>
                  <a:pt x="220" y="296"/>
                </a:lnTo>
                <a:lnTo>
                  <a:pt x="0" y="296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0" name="Freeform 328"/>
          <p:cNvSpPr>
            <a:spLocks/>
          </p:cNvSpPr>
          <p:nvPr/>
        </p:nvSpPr>
        <p:spPr bwMode="auto">
          <a:xfrm>
            <a:off x="984250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1" name="Freeform 329"/>
          <p:cNvSpPr>
            <a:spLocks/>
          </p:cNvSpPr>
          <p:nvPr/>
        </p:nvSpPr>
        <p:spPr bwMode="auto">
          <a:xfrm>
            <a:off x="984250" y="4535488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2" name="Freeform 330"/>
          <p:cNvSpPr>
            <a:spLocks/>
          </p:cNvSpPr>
          <p:nvPr/>
        </p:nvSpPr>
        <p:spPr bwMode="auto">
          <a:xfrm>
            <a:off x="984250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3" name="Freeform 331"/>
          <p:cNvSpPr>
            <a:spLocks/>
          </p:cNvSpPr>
          <p:nvPr/>
        </p:nvSpPr>
        <p:spPr bwMode="auto">
          <a:xfrm>
            <a:off x="984250" y="3857625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4" name="Freeform 332"/>
          <p:cNvSpPr>
            <a:spLocks/>
          </p:cNvSpPr>
          <p:nvPr/>
        </p:nvSpPr>
        <p:spPr bwMode="auto">
          <a:xfrm>
            <a:off x="984250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5" name="Freeform 333"/>
          <p:cNvSpPr>
            <a:spLocks/>
          </p:cNvSpPr>
          <p:nvPr/>
        </p:nvSpPr>
        <p:spPr bwMode="auto">
          <a:xfrm>
            <a:off x="984250" y="3230563"/>
            <a:ext cx="350838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0" y="0"/>
              </a:cxn>
              <a:cxn ang="0">
                <a:pos x="220" y="294"/>
              </a:cxn>
              <a:cxn ang="0">
                <a:pos x="0" y="294"/>
              </a:cxn>
            </a:cxnLst>
            <a:rect l="0" t="0" r="r" b="b"/>
            <a:pathLst>
              <a:path w="221" h="295">
                <a:moveTo>
                  <a:pt x="0" y="294"/>
                </a:moveTo>
                <a:lnTo>
                  <a:pt x="0" y="0"/>
                </a:lnTo>
                <a:lnTo>
                  <a:pt x="220" y="0"/>
                </a:lnTo>
                <a:lnTo>
                  <a:pt x="220" y="294"/>
                </a:lnTo>
                <a:lnTo>
                  <a:pt x="0" y="294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6" name="Freeform 334"/>
          <p:cNvSpPr>
            <a:spLocks/>
          </p:cNvSpPr>
          <p:nvPr/>
        </p:nvSpPr>
        <p:spPr bwMode="auto">
          <a:xfrm>
            <a:off x="984250" y="3230563"/>
            <a:ext cx="361950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7" y="0"/>
              </a:cxn>
              <a:cxn ang="0">
                <a:pos x="227" y="304"/>
              </a:cxn>
              <a:cxn ang="0">
                <a:pos x="0" y="304"/>
              </a:cxn>
            </a:cxnLst>
            <a:rect l="0" t="0" r="r" b="b"/>
            <a:pathLst>
              <a:path w="228" h="305">
                <a:moveTo>
                  <a:pt x="0" y="304"/>
                </a:moveTo>
                <a:lnTo>
                  <a:pt x="0" y="0"/>
                </a:lnTo>
                <a:lnTo>
                  <a:pt x="227" y="0"/>
                </a:lnTo>
                <a:lnTo>
                  <a:pt x="227" y="304"/>
                </a:lnTo>
                <a:lnTo>
                  <a:pt x="0" y="304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7" name="Freeform 335"/>
          <p:cNvSpPr>
            <a:spLocks/>
          </p:cNvSpPr>
          <p:nvPr/>
        </p:nvSpPr>
        <p:spPr bwMode="auto">
          <a:xfrm>
            <a:off x="984250" y="2571750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8" name="Freeform 336"/>
          <p:cNvSpPr>
            <a:spLocks/>
          </p:cNvSpPr>
          <p:nvPr/>
        </p:nvSpPr>
        <p:spPr bwMode="auto">
          <a:xfrm>
            <a:off x="984250" y="2571750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09" name="Freeform 337"/>
          <p:cNvSpPr>
            <a:spLocks/>
          </p:cNvSpPr>
          <p:nvPr/>
        </p:nvSpPr>
        <p:spPr bwMode="auto">
          <a:xfrm>
            <a:off x="1436688" y="5145088"/>
            <a:ext cx="349250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19" y="0"/>
              </a:cxn>
              <a:cxn ang="0">
                <a:pos x="219" y="296"/>
              </a:cxn>
              <a:cxn ang="0">
                <a:pos x="0" y="296"/>
              </a:cxn>
            </a:cxnLst>
            <a:rect l="0" t="0" r="r" b="b"/>
            <a:pathLst>
              <a:path w="220" h="297">
                <a:moveTo>
                  <a:pt x="0" y="296"/>
                </a:moveTo>
                <a:lnTo>
                  <a:pt x="0" y="0"/>
                </a:lnTo>
                <a:lnTo>
                  <a:pt x="219" y="0"/>
                </a:lnTo>
                <a:lnTo>
                  <a:pt x="219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0" name="Freeform 338"/>
          <p:cNvSpPr>
            <a:spLocks/>
          </p:cNvSpPr>
          <p:nvPr/>
        </p:nvSpPr>
        <p:spPr bwMode="auto">
          <a:xfrm>
            <a:off x="1436688" y="5145088"/>
            <a:ext cx="358775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5" y="0"/>
              </a:cxn>
              <a:cxn ang="0">
                <a:pos x="225" y="305"/>
              </a:cxn>
              <a:cxn ang="0">
                <a:pos x="0" y="305"/>
              </a:cxn>
            </a:cxnLst>
            <a:rect l="0" t="0" r="r" b="b"/>
            <a:pathLst>
              <a:path w="226" h="306">
                <a:moveTo>
                  <a:pt x="0" y="305"/>
                </a:moveTo>
                <a:lnTo>
                  <a:pt x="0" y="0"/>
                </a:lnTo>
                <a:lnTo>
                  <a:pt x="225" y="0"/>
                </a:lnTo>
                <a:lnTo>
                  <a:pt x="225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1" name="Freeform 339"/>
          <p:cNvSpPr>
            <a:spLocks/>
          </p:cNvSpPr>
          <p:nvPr/>
        </p:nvSpPr>
        <p:spPr bwMode="auto">
          <a:xfrm>
            <a:off x="1436688" y="4535488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2" name="Freeform 340"/>
          <p:cNvSpPr>
            <a:spLocks/>
          </p:cNvSpPr>
          <p:nvPr/>
        </p:nvSpPr>
        <p:spPr bwMode="auto">
          <a:xfrm>
            <a:off x="1436688" y="4535488"/>
            <a:ext cx="358775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5" y="0"/>
              </a:cxn>
              <a:cxn ang="0">
                <a:pos x="225" y="303"/>
              </a:cxn>
              <a:cxn ang="0">
                <a:pos x="0" y="303"/>
              </a:cxn>
            </a:cxnLst>
            <a:rect l="0" t="0" r="r" b="b"/>
            <a:pathLst>
              <a:path w="226" h="304">
                <a:moveTo>
                  <a:pt x="0" y="303"/>
                </a:moveTo>
                <a:lnTo>
                  <a:pt x="0" y="0"/>
                </a:lnTo>
                <a:lnTo>
                  <a:pt x="225" y="0"/>
                </a:lnTo>
                <a:lnTo>
                  <a:pt x="225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3" name="Freeform 341"/>
          <p:cNvSpPr>
            <a:spLocks/>
          </p:cNvSpPr>
          <p:nvPr/>
        </p:nvSpPr>
        <p:spPr bwMode="auto">
          <a:xfrm>
            <a:off x="1436688" y="3857625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4" name="Freeform 342"/>
          <p:cNvSpPr>
            <a:spLocks/>
          </p:cNvSpPr>
          <p:nvPr/>
        </p:nvSpPr>
        <p:spPr bwMode="auto">
          <a:xfrm>
            <a:off x="1436688" y="3857625"/>
            <a:ext cx="358775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5" y="0"/>
              </a:cxn>
              <a:cxn ang="0">
                <a:pos x="225" y="302"/>
              </a:cxn>
              <a:cxn ang="0">
                <a:pos x="0" y="302"/>
              </a:cxn>
            </a:cxnLst>
            <a:rect l="0" t="0" r="r" b="b"/>
            <a:pathLst>
              <a:path w="226" h="303">
                <a:moveTo>
                  <a:pt x="0" y="302"/>
                </a:moveTo>
                <a:lnTo>
                  <a:pt x="0" y="0"/>
                </a:lnTo>
                <a:lnTo>
                  <a:pt x="225" y="0"/>
                </a:lnTo>
                <a:lnTo>
                  <a:pt x="225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5" name="Freeform 343"/>
          <p:cNvSpPr>
            <a:spLocks/>
          </p:cNvSpPr>
          <p:nvPr/>
        </p:nvSpPr>
        <p:spPr bwMode="auto">
          <a:xfrm>
            <a:off x="1884363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6" name="Freeform 344"/>
          <p:cNvSpPr>
            <a:spLocks/>
          </p:cNvSpPr>
          <p:nvPr/>
        </p:nvSpPr>
        <p:spPr bwMode="auto">
          <a:xfrm>
            <a:off x="1884363" y="5145088"/>
            <a:ext cx="363537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8" y="0"/>
              </a:cxn>
              <a:cxn ang="0">
                <a:pos x="228" y="305"/>
              </a:cxn>
              <a:cxn ang="0">
                <a:pos x="0" y="305"/>
              </a:cxn>
            </a:cxnLst>
            <a:rect l="0" t="0" r="r" b="b"/>
            <a:pathLst>
              <a:path w="229" h="306">
                <a:moveTo>
                  <a:pt x="0" y="305"/>
                </a:moveTo>
                <a:lnTo>
                  <a:pt x="0" y="0"/>
                </a:lnTo>
                <a:lnTo>
                  <a:pt x="228" y="0"/>
                </a:lnTo>
                <a:lnTo>
                  <a:pt x="228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7" name="Freeform 345"/>
          <p:cNvSpPr>
            <a:spLocks/>
          </p:cNvSpPr>
          <p:nvPr/>
        </p:nvSpPr>
        <p:spPr bwMode="auto">
          <a:xfrm>
            <a:off x="1884363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8" name="Freeform 346"/>
          <p:cNvSpPr>
            <a:spLocks/>
          </p:cNvSpPr>
          <p:nvPr/>
        </p:nvSpPr>
        <p:spPr bwMode="auto">
          <a:xfrm>
            <a:off x="1884363" y="4535488"/>
            <a:ext cx="363537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19" name="Freeform 347"/>
          <p:cNvSpPr>
            <a:spLocks/>
          </p:cNvSpPr>
          <p:nvPr/>
        </p:nvSpPr>
        <p:spPr bwMode="auto">
          <a:xfrm>
            <a:off x="1884363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0" name="Freeform 348"/>
          <p:cNvSpPr>
            <a:spLocks/>
          </p:cNvSpPr>
          <p:nvPr/>
        </p:nvSpPr>
        <p:spPr bwMode="auto">
          <a:xfrm>
            <a:off x="1884363" y="3857625"/>
            <a:ext cx="363537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8" y="0"/>
              </a:cxn>
              <a:cxn ang="0">
                <a:pos x="228" y="302"/>
              </a:cxn>
              <a:cxn ang="0">
                <a:pos x="0" y="302"/>
              </a:cxn>
            </a:cxnLst>
            <a:rect l="0" t="0" r="r" b="b"/>
            <a:pathLst>
              <a:path w="229" h="303">
                <a:moveTo>
                  <a:pt x="0" y="302"/>
                </a:moveTo>
                <a:lnTo>
                  <a:pt x="0" y="0"/>
                </a:lnTo>
                <a:lnTo>
                  <a:pt x="228" y="0"/>
                </a:lnTo>
                <a:lnTo>
                  <a:pt x="228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1" name="Freeform 349"/>
          <p:cNvSpPr>
            <a:spLocks/>
          </p:cNvSpPr>
          <p:nvPr/>
        </p:nvSpPr>
        <p:spPr bwMode="auto">
          <a:xfrm>
            <a:off x="2335213" y="5145088"/>
            <a:ext cx="354012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2" y="0"/>
              </a:cxn>
              <a:cxn ang="0">
                <a:pos x="222" y="296"/>
              </a:cxn>
              <a:cxn ang="0">
                <a:pos x="0" y="296"/>
              </a:cxn>
            </a:cxnLst>
            <a:rect l="0" t="0" r="r" b="b"/>
            <a:pathLst>
              <a:path w="223" h="297">
                <a:moveTo>
                  <a:pt x="0" y="296"/>
                </a:moveTo>
                <a:lnTo>
                  <a:pt x="0" y="0"/>
                </a:lnTo>
                <a:lnTo>
                  <a:pt x="222" y="0"/>
                </a:lnTo>
                <a:lnTo>
                  <a:pt x="222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2" name="Freeform 350"/>
          <p:cNvSpPr>
            <a:spLocks/>
          </p:cNvSpPr>
          <p:nvPr/>
        </p:nvSpPr>
        <p:spPr bwMode="auto">
          <a:xfrm>
            <a:off x="2335213" y="5145088"/>
            <a:ext cx="363537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8" y="0"/>
              </a:cxn>
              <a:cxn ang="0">
                <a:pos x="228" y="305"/>
              </a:cxn>
              <a:cxn ang="0">
                <a:pos x="0" y="305"/>
              </a:cxn>
            </a:cxnLst>
            <a:rect l="0" t="0" r="r" b="b"/>
            <a:pathLst>
              <a:path w="229" h="306">
                <a:moveTo>
                  <a:pt x="0" y="305"/>
                </a:moveTo>
                <a:lnTo>
                  <a:pt x="0" y="0"/>
                </a:lnTo>
                <a:lnTo>
                  <a:pt x="228" y="0"/>
                </a:lnTo>
                <a:lnTo>
                  <a:pt x="228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3" name="Freeform 351"/>
          <p:cNvSpPr>
            <a:spLocks/>
          </p:cNvSpPr>
          <p:nvPr/>
        </p:nvSpPr>
        <p:spPr bwMode="auto">
          <a:xfrm>
            <a:off x="2335213" y="4535488"/>
            <a:ext cx="354012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2" y="0"/>
              </a:cxn>
              <a:cxn ang="0">
                <a:pos x="222" y="293"/>
              </a:cxn>
              <a:cxn ang="0">
                <a:pos x="0" y="293"/>
              </a:cxn>
            </a:cxnLst>
            <a:rect l="0" t="0" r="r" b="b"/>
            <a:pathLst>
              <a:path w="223" h="294">
                <a:moveTo>
                  <a:pt x="0" y="293"/>
                </a:moveTo>
                <a:lnTo>
                  <a:pt x="0" y="0"/>
                </a:lnTo>
                <a:lnTo>
                  <a:pt x="222" y="0"/>
                </a:lnTo>
                <a:lnTo>
                  <a:pt x="222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4" name="Freeform 352"/>
          <p:cNvSpPr>
            <a:spLocks/>
          </p:cNvSpPr>
          <p:nvPr/>
        </p:nvSpPr>
        <p:spPr bwMode="auto">
          <a:xfrm>
            <a:off x="2335213" y="4535488"/>
            <a:ext cx="363537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5" name="Freeform 353"/>
          <p:cNvSpPr>
            <a:spLocks/>
          </p:cNvSpPr>
          <p:nvPr/>
        </p:nvSpPr>
        <p:spPr bwMode="auto">
          <a:xfrm>
            <a:off x="2335213" y="3857625"/>
            <a:ext cx="354012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2" y="0"/>
              </a:cxn>
              <a:cxn ang="0">
                <a:pos x="222" y="293"/>
              </a:cxn>
              <a:cxn ang="0">
                <a:pos x="0" y="293"/>
              </a:cxn>
            </a:cxnLst>
            <a:rect l="0" t="0" r="r" b="b"/>
            <a:pathLst>
              <a:path w="223" h="294">
                <a:moveTo>
                  <a:pt x="0" y="293"/>
                </a:moveTo>
                <a:lnTo>
                  <a:pt x="0" y="0"/>
                </a:lnTo>
                <a:lnTo>
                  <a:pt x="222" y="0"/>
                </a:lnTo>
                <a:lnTo>
                  <a:pt x="222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6" name="Freeform 354"/>
          <p:cNvSpPr>
            <a:spLocks/>
          </p:cNvSpPr>
          <p:nvPr/>
        </p:nvSpPr>
        <p:spPr bwMode="auto">
          <a:xfrm>
            <a:off x="2335213" y="3857625"/>
            <a:ext cx="363537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8" y="0"/>
              </a:cxn>
              <a:cxn ang="0">
                <a:pos x="228" y="302"/>
              </a:cxn>
              <a:cxn ang="0">
                <a:pos x="0" y="302"/>
              </a:cxn>
            </a:cxnLst>
            <a:rect l="0" t="0" r="r" b="b"/>
            <a:pathLst>
              <a:path w="229" h="303">
                <a:moveTo>
                  <a:pt x="0" y="302"/>
                </a:moveTo>
                <a:lnTo>
                  <a:pt x="0" y="0"/>
                </a:lnTo>
                <a:lnTo>
                  <a:pt x="228" y="0"/>
                </a:lnTo>
                <a:lnTo>
                  <a:pt x="228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7" name="Freeform 355"/>
          <p:cNvSpPr>
            <a:spLocks/>
          </p:cNvSpPr>
          <p:nvPr/>
        </p:nvSpPr>
        <p:spPr bwMode="auto">
          <a:xfrm>
            <a:off x="2787650" y="5145088"/>
            <a:ext cx="354013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2" y="0"/>
              </a:cxn>
              <a:cxn ang="0">
                <a:pos x="222" y="296"/>
              </a:cxn>
              <a:cxn ang="0">
                <a:pos x="0" y="296"/>
              </a:cxn>
            </a:cxnLst>
            <a:rect l="0" t="0" r="r" b="b"/>
            <a:pathLst>
              <a:path w="223" h="297">
                <a:moveTo>
                  <a:pt x="0" y="296"/>
                </a:moveTo>
                <a:lnTo>
                  <a:pt x="0" y="0"/>
                </a:lnTo>
                <a:lnTo>
                  <a:pt x="222" y="0"/>
                </a:lnTo>
                <a:lnTo>
                  <a:pt x="222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8" name="Freeform 356"/>
          <p:cNvSpPr>
            <a:spLocks/>
          </p:cNvSpPr>
          <p:nvPr/>
        </p:nvSpPr>
        <p:spPr bwMode="auto">
          <a:xfrm>
            <a:off x="2787650" y="5145088"/>
            <a:ext cx="363538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8" y="0"/>
              </a:cxn>
              <a:cxn ang="0">
                <a:pos x="228" y="305"/>
              </a:cxn>
              <a:cxn ang="0">
                <a:pos x="0" y="305"/>
              </a:cxn>
            </a:cxnLst>
            <a:rect l="0" t="0" r="r" b="b"/>
            <a:pathLst>
              <a:path w="229" h="306">
                <a:moveTo>
                  <a:pt x="0" y="305"/>
                </a:moveTo>
                <a:lnTo>
                  <a:pt x="0" y="0"/>
                </a:lnTo>
                <a:lnTo>
                  <a:pt x="228" y="0"/>
                </a:lnTo>
                <a:lnTo>
                  <a:pt x="228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29" name="Freeform 357"/>
          <p:cNvSpPr>
            <a:spLocks/>
          </p:cNvSpPr>
          <p:nvPr/>
        </p:nvSpPr>
        <p:spPr bwMode="auto">
          <a:xfrm>
            <a:off x="2787650" y="4535488"/>
            <a:ext cx="354013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2" y="0"/>
              </a:cxn>
              <a:cxn ang="0">
                <a:pos x="222" y="293"/>
              </a:cxn>
              <a:cxn ang="0">
                <a:pos x="0" y="293"/>
              </a:cxn>
            </a:cxnLst>
            <a:rect l="0" t="0" r="r" b="b"/>
            <a:pathLst>
              <a:path w="223" h="294">
                <a:moveTo>
                  <a:pt x="0" y="293"/>
                </a:moveTo>
                <a:lnTo>
                  <a:pt x="0" y="0"/>
                </a:lnTo>
                <a:lnTo>
                  <a:pt x="222" y="0"/>
                </a:lnTo>
                <a:lnTo>
                  <a:pt x="222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0" name="Freeform 358"/>
          <p:cNvSpPr>
            <a:spLocks/>
          </p:cNvSpPr>
          <p:nvPr/>
        </p:nvSpPr>
        <p:spPr bwMode="auto">
          <a:xfrm>
            <a:off x="2787650" y="4535488"/>
            <a:ext cx="363538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1" name="Freeform 359"/>
          <p:cNvSpPr>
            <a:spLocks/>
          </p:cNvSpPr>
          <p:nvPr/>
        </p:nvSpPr>
        <p:spPr bwMode="auto">
          <a:xfrm>
            <a:off x="2787650" y="3857625"/>
            <a:ext cx="354013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2" y="0"/>
              </a:cxn>
              <a:cxn ang="0">
                <a:pos x="222" y="293"/>
              </a:cxn>
              <a:cxn ang="0">
                <a:pos x="0" y="293"/>
              </a:cxn>
            </a:cxnLst>
            <a:rect l="0" t="0" r="r" b="b"/>
            <a:pathLst>
              <a:path w="223" h="294">
                <a:moveTo>
                  <a:pt x="0" y="293"/>
                </a:moveTo>
                <a:lnTo>
                  <a:pt x="0" y="0"/>
                </a:lnTo>
                <a:lnTo>
                  <a:pt x="222" y="0"/>
                </a:lnTo>
                <a:lnTo>
                  <a:pt x="222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2" name="Freeform 360"/>
          <p:cNvSpPr>
            <a:spLocks/>
          </p:cNvSpPr>
          <p:nvPr/>
        </p:nvSpPr>
        <p:spPr bwMode="auto">
          <a:xfrm>
            <a:off x="2787650" y="3857625"/>
            <a:ext cx="363538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8" y="0"/>
              </a:cxn>
              <a:cxn ang="0">
                <a:pos x="228" y="302"/>
              </a:cxn>
              <a:cxn ang="0">
                <a:pos x="0" y="302"/>
              </a:cxn>
            </a:cxnLst>
            <a:rect l="0" t="0" r="r" b="b"/>
            <a:pathLst>
              <a:path w="229" h="303">
                <a:moveTo>
                  <a:pt x="0" y="302"/>
                </a:moveTo>
                <a:lnTo>
                  <a:pt x="0" y="0"/>
                </a:lnTo>
                <a:lnTo>
                  <a:pt x="228" y="0"/>
                </a:lnTo>
                <a:lnTo>
                  <a:pt x="228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3" name="Freeform 361"/>
          <p:cNvSpPr>
            <a:spLocks/>
          </p:cNvSpPr>
          <p:nvPr/>
        </p:nvSpPr>
        <p:spPr bwMode="auto">
          <a:xfrm>
            <a:off x="3251200" y="5145088"/>
            <a:ext cx="350838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0" y="0"/>
              </a:cxn>
              <a:cxn ang="0">
                <a:pos x="220" y="296"/>
              </a:cxn>
              <a:cxn ang="0">
                <a:pos x="0" y="296"/>
              </a:cxn>
            </a:cxnLst>
            <a:rect l="0" t="0" r="r" b="b"/>
            <a:pathLst>
              <a:path w="221" h="297">
                <a:moveTo>
                  <a:pt x="0" y="296"/>
                </a:moveTo>
                <a:lnTo>
                  <a:pt x="0" y="0"/>
                </a:lnTo>
                <a:lnTo>
                  <a:pt x="220" y="0"/>
                </a:lnTo>
                <a:lnTo>
                  <a:pt x="220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4" name="Freeform 362"/>
          <p:cNvSpPr>
            <a:spLocks/>
          </p:cNvSpPr>
          <p:nvPr/>
        </p:nvSpPr>
        <p:spPr bwMode="auto">
          <a:xfrm>
            <a:off x="3251200" y="5145088"/>
            <a:ext cx="360363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6" y="0"/>
              </a:cxn>
              <a:cxn ang="0">
                <a:pos x="226" y="305"/>
              </a:cxn>
              <a:cxn ang="0">
                <a:pos x="0" y="305"/>
              </a:cxn>
            </a:cxnLst>
            <a:rect l="0" t="0" r="r" b="b"/>
            <a:pathLst>
              <a:path w="227" h="306">
                <a:moveTo>
                  <a:pt x="0" y="305"/>
                </a:moveTo>
                <a:lnTo>
                  <a:pt x="0" y="0"/>
                </a:lnTo>
                <a:lnTo>
                  <a:pt x="226" y="0"/>
                </a:lnTo>
                <a:lnTo>
                  <a:pt x="226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5" name="Freeform 363"/>
          <p:cNvSpPr>
            <a:spLocks/>
          </p:cNvSpPr>
          <p:nvPr/>
        </p:nvSpPr>
        <p:spPr bwMode="auto">
          <a:xfrm>
            <a:off x="3251200" y="4535488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6" name="Freeform 364"/>
          <p:cNvSpPr>
            <a:spLocks/>
          </p:cNvSpPr>
          <p:nvPr/>
        </p:nvSpPr>
        <p:spPr bwMode="auto">
          <a:xfrm>
            <a:off x="3251200" y="4535488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7" name="Freeform 365"/>
          <p:cNvSpPr>
            <a:spLocks/>
          </p:cNvSpPr>
          <p:nvPr/>
        </p:nvSpPr>
        <p:spPr bwMode="auto">
          <a:xfrm>
            <a:off x="3251200" y="3857625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8" name="Freeform 366"/>
          <p:cNvSpPr>
            <a:spLocks/>
          </p:cNvSpPr>
          <p:nvPr/>
        </p:nvSpPr>
        <p:spPr bwMode="auto">
          <a:xfrm>
            <a:off x="3251200" y="3857625"/>
            <a:ext cx="360363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6" y="0"/>
              </a:cxn>
              <a:cxn ang="0">
                <a:pos x="226" y="302"/>
              </a:cxn>
              <a:cxn ang="0">
                <a:pos x="0" y="302"/>
              </a:cxn>
            </a:cxnLst>
            <a:rect l="0" t="0" r="r" b="b"/>
            <a:pathLst>
              <a:path w="227" h="303">
                <a:moveTo>
                  <a:pt x="0" y="302"/>
                </a:moveTo>
                <a:lnTo>
                  <a:pt x="0" y="0"/>
                </a:lnTo>
                <a:lnTo>
                  <a:pt x="226" y="0"/>
                </a:lnTo>
                <a:lnTo>
                  <a:pt x="226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39" name="Freeform 367"/>
          <p:cNvSpPr>
            <a:spLocks/>
          </p:cNvSpPr>
          <p:nvPr/>
        </p:nvSpPr>
        <p:spPr bwMode="auto">
          <a:xfrm>
            <a:off x="3713163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0" name="Freeform 368"/>
          <p:cNvSpPr>
            <a:spLocks/>
          </p:cNvSpPr>
          <p:nvPr/>
        </p:nvSpPr>
        <p:spPr bwMode="auto">
          <a:xfrm>
            <a:off x="3713163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1" name="Freeform 369"/>
          <p:cNvSpPr>
            <a:spLocks/>
          </p:cNvSpPr>
          <p:nvPr/>
        </p:nvSpPr>
        <p:spPr bwMode="auto">
          <a:xfrm>
            <a:off x="3713163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2" name="Freeform 370"/>
          <p:cNvSpPr>
            <a:spLocks/>
          </p:cNvSpPr>
          <p:nvPr/>
        </p:nvSpPr>
        <p:spPr bwMode="auto">
          <a:xfrm>
            <a:off x="3713163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3" name="Freeform 371"/>
          <p:cNvSpPr>
            <a:spLocks/>
          </p:cNvSpPr>
          <p:nvPr/>
        </p:nvSpPr>
        <p:spPr bwMode="auto">
          <a:xfrm>
            <a:off x="3713163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4" name="Freeform 372"/>
          <p:cNvSpPr>
            <a:spLocks/>
          </p:cNvSpPr>
          <p:nvPr/>
        </p:nvSpPr>
        <p:spPr bwMode="auto">
          <a:xfrm>
            <a:off x="3713163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5" name="Freeform 373"/>
          <p:cNvSpPr>
            <a:spLocks/>
          </p:cNvSpPr>
          <p:nvPr/>
        </p:nvSpPr>
        <p:spPr bwMode="auto">
          <a:xfrm>
            <a:off x="4164013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6" name="Freeform 374"/>
          <p:cNvSpPr>
            <a:spLocks/>
          </p:cNvSpPr>
          <p:nvPr/>
        </p:nvSpPr>
        <p:spPr bwMode="auto">
          <a:xfrm>
            <a:off x="4164013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7" name="Freeform 375"/>
          <p:cNvSpPr>
            <a:spLocks/>
          </p:cNvSpPr>
          <p:nvPr/>
        </p:nvSpPr>
        <p:spPr bwMode="auto">
          <a:xfrm>
            <a:off x="4164013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8" name="Freeform 376"/>
          <p:cNvSpPr>
            <a:spLocks/>
          </p:cNvSpPr>
          <p:nvPr/>
        </p:nvSpPr>
        <p:spPr bwMode="auto">
          <a:xfrm>
            <a:off x="4164013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49" name="Freeform 377"/>
          <p:cNvSpPr>
            <a:spLocks/>
          </p:cNvSpPr>
          <p:nvPr/>
        </p:nvSpPr>
        <p:spPr bwMode="auto">
          <a:xfrm>
            <a:off x="4164013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0" name="Freeform 378"/>
          <p:cNvSpPr>
            <a:spLocks/>
          </p:cNvSpPr>
          <p:nvPr/>
        </p:nvSpPr>
        <p:spPr bwMode="auto">
          <a:xfrm>
            <a:off x="4164013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1" name="Freeform 379"/>
          <p:cNvSpPr>
            <a:spLocks/>
          </p:cNvSpPr>
          <p:nvPr/>
        </p:nvSpPr>
        <p:spPr bwMode="auto">
          <a:xfrm>
            <a:off x="4616450" y="5145088"/>
            <a:ext cx="350838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0" y="0"/>
              </a:cxn>
              <a:cxn ang="0">
                <a:pos x="220" y="296"/>
              </a:cxn>
              <a:cxn ang="0">
                <a:pos x="0" y="296"/>
              </a:cxn>
            </a:cxnLst>
            <a:rect l="0" t="0" r="r" b="b"/>
            <a:pathLst>
              <a:path w="221" h="297">
                <a:moveTo>
                  <a:pt x="0" y="296"/>
                </a:moveTo>
                <a:lnTo>
                  <a:pt x="0" y="0"/>
                </a:lnTo>
                <a:lnTo>
                  <a:pt x="220" y="0"/>
                </a:lnTo>
                <a:lnTo>
                  <a:pt x="220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2" name="Freeform 380"/>
          <p:cNvSpPr>
            <a:spLocks/>
          </p:cNvSpPr>
          <p:nvPr/>
        </p:nvSpPr>
        <p:spPr bwMode="auto">
          <a:xfrm>
            <a:off x="4616450" y="5145088"/>
            <a:ext cx="363538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8" y="0"/>
              </a:cxn>
              <a:cxn ang="0">
                <a:pos x="228" y="305"/>
              </a:cxn>
              <a:cxn ang="0">
                <a:pos x="0" y="305"/>
              </a:cxn>
            </a:cxnLst>
            <a:rect l="0" t="0" r="r" b="b"/>
            <a:pathLst>
              <a:path w="229" h="306">
                <a:moveTo>
                  <a:pt x="0" y="305"/>
                </a:moveTo>
                <a:lnTo>
                  <a:pt x="0" y="0"/>
                </a:lnTo>
                <a:lnTo>
                  <a:pt x="228" y="0"/>
                </a:lnTo>
                <a:lnTo>
                  <a:pt x="228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3" name="Freeform 381"/>
          <p:cNvSpPr>
            <a:spLocks/>
          </p:cNvSpPr>
          <p:nvPr/>
        </p:nvSpPr>
        <p:spPr bwMode="auto">
          <a:xfrm>
            <a:off x="4616450" y="4535488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4" name="Freeform 382"/>
          <p:cNvSpPr>
            <a:spLocks/>
          </p:cNvSpPr>
          <p:nvPr/>
        </p:nvSpPr>
        <p:spPr bwMode="auto">
          <a:xfrm>
            <a:off x="4616450" y="4535488"/>
            <a:ext cx="363538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5" name="Freeform 383"/>
          <p:cNvSpPr>
            <a:spLocks/>
          </p:cNvSpPr>
          <p:nvPr/>
        </p:nvSpPr>
        <p:spPr bwMode="auto">
          <a:xfrm>
            <a:off x="4616450" y="3857625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6" name="Freeform 384"/>
          <p:cNvSpPr>
            <a:spLocks/>
          </p:cNvSpPr>
          <p:nvPr/>
        </p:nvSpPr>
        <p:spPr bwMode="auto">
          <a:xfrm>
            <a:off x="4616450" y="3857625"/>
            <a:ext cx="363538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8" y="0"/>
              </a:cxn>
              <a:cxn ang="0">
                <a:pos x="228" y="302"/>
              </a:cxn>
              <a:cxn ang="0">
                <a:pos x="0" y="302"/>
              </a:cxn>
            </a:cxnLst>
            <a:rect l="0" t="0" r="r" b="b"/>
            <a:pathLst>
              <a:path w="229" h="303">
                <a:moveTo>
                  <a:pt x="0" y="302"/>
                </a:moveTo>
                <a:lnTo>
                  <a:pt x="0" y="0"/>
                </a:lnTo>
                <a:lnTo>
                  <a:pt x="228" y="0"/>
                </a:lnTo>
                <a:lnTo>
                  <a:pt x="228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7" name="Freeform 385"/>
          <p:cNvSpPr>
            <a:spLocks/>
          </p:cNvSpPr>
          <p:nvPr/>
        </p:nvSpPr>
        <p:spPr bwMode="auto">
          <a:xfrm>
            <a:off x="5067300" y="5145088"/>
            <a:ext cx="349250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19" y="0"/>
              </a:cxn>
              <a:cxn ang="0">
                <a:pos x="219" y="296"/>
              </a:cxn>
              <a:cxn ang="0">
                <a:pos x="0" y="296"/>
              </a:cxn>
            </a:cxnLst>
            <a:rect l="0" t="0" r="r" b="b"/>
            <a:pathLst>
              <a:path w="220" h="297">
                <a:moveTo>
                  <a:pt x="0" y="296"/>
                </a:moveTo>
                <a:lnTo>
                  <a:pt x="0" y="0"/>
                </a:lnTo>
                <a:lnTo>
                  <a:pt x="219" y="0"/>
                </a:lnTo>
                <a:lnTo>
                  <a:pt x="219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8" name="Freeform 386"/>
          <p:cNvSpPr>
            <a:spLocks/>
          </p:cNvSpPr>
          <p:nvPr/>
        </p:nvSpPr>
        <p:spPr bwMode="auto">
          <a:xfrm>
            <a:off x="5067300" y="5145088"/>
            <a:ext cx="358775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5" y="0"/>
              </a:cxn>
              <a:cxn ang="0">
                <a:pos x="225" y="305"/>
              </a:cxn>
              <a:cxn ang="0">
                <a:pos x="0" y="305"/>
              </a:cxn>
            </a:cxnLst>
            <a:rect l="0" t="0" r="r" b="b"/>
            <a:pathLst>
              <a:path w="226" h="306">
                <a:moveTo>
                  <a:pt x="0" y="305"/>
                </a:moveTo>
                <a:lnTo>
                  <a:pt x="0" y="0"/>
                </a:lnTo>
                <a:lnTo>
                  <a:pt x="225" y="0"/>
                </a:lnTo>
                <a:lnTo>
                  <a:pt x="225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59" name="Freeform 387"/>
          <p:cNvSpPr>
            <a:spLocks/>
          </p:cNvSpPr>
          <p:nvPr/>
        </p:nvSpPr>
        <p:spPr bwMode="auto">
          <a:xfrm>
            <a:off x="5067300" y="4535488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0" name="Freeform 388"/>
          <p:cNvSpPr>
            <a:spLocks/>
          </p:cNvSpPr>
          <p:nvPr/>
        </p:nvSpPr>
        <p:spPr bwMode="auto">
          <a:xfrm>
            <a:off x="5067300" y="4535488"/>
            <a:ext cx="358775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5" y="0"/>
              </a:cxn>
              <a:cxn ang="0">
                <a:pos x="225" y="303"/>
              </a:cxn>
              <a:cxn ang="0">
                <a:pos x="0" y="303"/>
              </a:cxn>
            </a:cxnLst>
            <a:rect l="0" t="0" r="r" b="b"/>
            <a:pathLst>
              <a:path w="226" h="304">
                <a:moveTo>
                  <a:pt x="0" y="303"/>
                </a:moveTo>
                <a:lnTo>
                  <a:pt x="0" y="0"/>
                </a:lnTo>
                <a:lnTo>
                  <a:pt x="225" y="0"/>
                </a:lnTo>
                <a:lnTo>
                  <a:pt x="225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1" name="Freeform 389"/>
          <p:cNvSpPr>
            <a:spLocks/>
          </p:cNvSpPr>
          <p:nvPr/>
        </p:nvSpPr>
        <p:spPr bwMode="auto">
          <a:xfrm>
            <a:off x="5067300" y="3857625"/>
            <a:ext cx="349250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9" y="0"/>
              </a:cxn>
              <a:cxn ang="0">
                <a:pos x="219" y="293"/>
              </a:cxn>
              <a:cxn ang="0">
                <a:pos x="0" y="293"/>
              </a:cxn>
            </a:cxnLst>
            <a:rect l="0" t="0" r="r" b="b"/>
            <a:pathLst>
              <a:path w="220" h="294">
                <a:moveTo>
                  <a:pt x="0" y="293"/>
                </a:moveTo>
                <a:lnTo>
                  <a:pt x="0" y="0"/>
                </a:lnTo>
                <a:lnTo>
                  <a:pt x="219" y="0"/>
                </a:lnTo>
                <a:lnTo>
                  <a:pt x="219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2" name="Freeform 390"/>
          <p:cNvSpPr>
            <a:spLocks/>
          </p:cNvSpPr>
          <p:nvPr/>
        </p:nvSpPr>
        <p:spPr bwMode="auto">
          <a:xfrm>
            <a:off x="5067300" y="3857625"/>
            <a:ext cx="358775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5" y="0"/>
              </a:cxn>
              <a:cxn ang="0">
                <a:pos x="225" y="302"/>
              </a:cxn>
              <a:cxn ang="0">
                <a:pos x="0" y="302"/>
              </a:cxn>
            </a:cxnLst>
            <a:rect l="0" t="0" r="r" b="b"/>
            <a:pathLst>
              <a:path w="226" h="303">
                <a:moveTo>
                  <a:pt x="0" y="302"/>
                </a:moveTo>
                <a:lnTo>
                  <a:pt x="0" y="0"/>
                </a:lnTo>
                <a:lnTo>
                  <a:pt x="225" y="0"/>
                </a:lnTo>
                <a:lnTo>
                  <a:pt x="225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3" name="Freeform 391"/>
          <p:cNvSpPr>
            <a:spLocks/>
          </p:cNvSpPr>
          <p:nvPr/>
        </p:nvSpPr>
        <p:spPr bwMode="auto">
          <a:xfrm>
            <a:off x="5507038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4" name="Freeform 392"/>
          <p:cNvSpPr>
            <a:spLocks/>
          </p:cNvSpPr>
          <p:nvPr/>
        </p:nvSpPr>
        <p:spPr bwMode="auto">
          <a:xfrm>
            <a:off x="5507038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5" name="Freeform 393"/>
          <p:cNvSpPr>
            <a:spLocks/>
          </p:cNvSpPr>
          <p:nvPr/>
        </p:nvSpPr>
        <p:spPr bwMode="auto">
          <a:xfrm>
            <a:off x="5507038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6" name="Freeform 394"/>
          <p:cNvSpPr>
            <a:spLocks/>
          </p:cNvSpPr>
          <p:nvPr/>
        </p:nvSpPr>
        <p:spPr bwMode="auto">
          <a:xfrm>
            <a:off x="5507038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7" name="Freeform 395"/>
          <p:cNvSpPr>
            <a:spLocks/>
          </p:cNvSpPr>
          <p:nvPr/>
        </p:nvSpPr>
        <p:spPr bwMode="auto">
          <a:xfrm>
            <a:off x="5507038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8" name="Freeform 396"/>
          <p:cNvSpPr>
            <a:spLocks/>
          </p:cNvSpPr>
          <p:nvPr/>
        </p:nvSpPr>
        <p:spPr bwMode="auto">
          <a:xfrm>
            <a:off x="5507038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69" name="Freeform 397"/>
          <p:cNvSpPr>
            <a:spLocks/>
          </p:cNvSpPr>
          <p:nvPr/>
        </p:nvSpPr>
        <p:spPr bwMode="auto">
          <a:xfrm>
            <a:off x="5962650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0" name="Freeform 398"/>
          <p:cNvSpPr>
            <a:spLocks/>
          </p:cNvSpPr>
          <p:nvPr/>
        </p:nvSpPr>
        <p:spPr bwMode="auto">
          <a:xfrm>
            <a:off x="5962650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1" name="Freeform 399"/>
          <p:cNvSpPr>
            <a:spLocks/>
          </p:cNvSpPr>
          <p:nvPr/>
        </p:nvSpPr>
        <p:spPr bwMode="auto">
          <a:xfrm>
            <a:off x="5962650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2" name="Freeform 400"/>
          <p:cNvSpPr>
            <a:spLocks/>
          </p:cNvSpPr>
          <p:nvPr/>
        </p:nvSpPr>
        <p:spPr bwMode="auto">
          <a:xfrm>
            <a:off x="5962650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3" name="Freeform 401"/>
          <p:cNvSpPr>
            <a:spLocks/>
          </p:cNvSpPr>
          <p:nvPr/>
        </p:nvSpPr>
        <p:spPr bwMode="auto">
          <a:xfrm>
            <a:off x="5962650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4" name="Freeform 402"/>
          <p:cNvSpPr>
            <a:spLocks/>
          </p:cNvSpPr>
          <p:nvPr/>
        </p:nvSpPr>
        <p:spPr bwMode="auto">
          <a:xfrm>
            <a:off x="5962650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5" name="Freeform 403"/>
          <p:cNvSpPr>
            <a:spLocks/>
          </p:cNvSpPr>
          <p:nvPr/>
        </p:nvSpPr>
        <p:spPr bwMode="auto">
          <a:xfrm>
            <a:off x="5962650" y="3230563"/>
            <a:ext cx="352425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1" y="0"/>
              </a:cxn>
              <a:cxn ang="0">
                <a:pos x="221" y="294"/>
              </a:cxn>
              <a:cxn ang="0">
                <a:pos x="0" y="294"/>
              </a:cxn>
            </a:cxnLst>
            <a:rect l="0" t="0" r="r" b="b"/>
            <a:pathLst>
              <a:path w="222" h="295">
                <a:moveTo>
                  <a:pt x="0" y="294"/>
                </a:moveTo>
                <a:lnTo>
                  <a:pt x="0" y="0"/>
                </a:lnTo>
                <a:lnTo>
                  <a:pt x="221" y="0"/>
                </a:lnTo>
                <a:lnTo>
                  <a:pt x="221" y="294"/>
                </a:lnTo>
                <a:lnTo>
                  <a:pt x="0" y="294"/>
                </a:lnTo>
              </a:path>
            </a:pathLst>
          </a:custGeom>
          <a:solidFill>
            <a:schemeClr val="accent1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6" name="Freeform 404"/>
          <p:cNvSpPr>
            <a:spLocks/>
          </p:cNvSpPr>
          <p:nvPr/>
        </p:nvSpPr>
        <p:spPr bwMode="auto">
          <a:xfrm>
            <a:off x="5962650" y="3230563"/>
            <a:ext cx="361950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7" y="0"/>
              </a:cxn>
              <a:cxn ang="0">
                <a:pos x="227" y="304"/>
              </a:cxn>
              <a:cxn ang="0">
                <a:pos x="0" y="304"/>
              </a:cxn>
            </a:cxnLst>
            <a:rect l="0" t="0" r="r" b="b"/>
            <a:pathLst>
              <a:path w="228" h="305">
                <a:moveTo>
                  <a:pt x="0" y="304"/>
                </a:moveTo>
                <a:lnTo>
                  <a:pt x="0" y="0"/>
                </a:lnTo>
                <a:lnTo>
                  <a:pt x="227" y="0"/>
                </a:lnTo>
                <a:lnTo>
                  <a:pt x="227" y="304"/>
                </a:lnTo>
                <a:lnTo>
                  <a:pt x="0" y="304"/>
                </a:lnTo>
              </a:path>
            </a:pathLst>
          </a:custGeom>
          <a:solidFill>
            <a:schemeClr val="accent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7" name="Freeform 405"/>
          <p:cNvSpPr>
            <a:spLocks/>
          </p:cNvSpPr>
          <p:nvPr/>
        </p:nvSpPr>
        <p:spPr bwMode="auto">
          <a:xfrm>
            <a:off x="5962650" y="2571750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8" name="Freeform 406"/>
          <p:cNvSpPr>
            <a:spLocks/>
          </p:cNvSpPr>
          <p:nvPr/>
        </p:nvSpPr>
        <p:spPr bwMode="auto">
          <a:xfrm>
            <a:off x="5962650" y="2571750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79" name="Freeform 407"/>
          <p:cNvSpPr>
            <a:spLocks/>
          </p:cNvSpPr>
          <p:nvPr/>
        </p:nvSpPr>
        <p:spPr bwMode="auto">
          <a:xfrm>
            <a:off x="6415088" y="5145088"/>
            <a:ext cx="350837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0" y="0"/>
              </a:cxn>
              <a:cxn ang="0">
                <a:pos x="220" y="296"/>
              </a:cxn>
              <a:cxn ang="0">
                <a:pos x="0" y="296"/>
              </a:cxn>
            </a:cxnLst>
            <a:rect l="0" t="0" r="r" b="b"/>
            <a:pathLst>
              <a:path w="221" h="297">
                <a:moveTo>
                  <a:pt x="0" y="296"/>
                </a:moveTo>
                <a:lnTo>
                  <a:pt x="0" y="0"/>
                </a:lnTo>
                <a:lnTo>
                  <a:pt x="220" y="0"/>
                </a:lnTo>
                <a:lnTo>
                  <a:pt x="220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0" name="Freeform 408"/>
          <p:cNvSpPr>
            <a:spLocks/>
          </p:cNvSpPr>
          <p:nvPr/>
        </p:nvSpPr>
        <p:spPr bwMode="auto">
          <a:xfrm>
            <a:off x="6415088" y="5145088"/>
            <a:ext cx="361950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7" y="0"/>
              </a:cxn>
              <a:cxn ang="0">
                <a:pos x="227" y="305"/>
              </a:cxn>
              <a:cxn ang="0">
                <a:pos x="0" y="305"/>
              </a:cxn>
            </a:cxnLst>
            <a:rect l="0" t="0" r="r" b="b"/>
            <a:pathLst>
              <a:path w="228" h="306">
                <a:moveTo>
                  <a:pt x="0" y="305"/>
                </a:moveTo>
                <a:lnTo>
                  <a:pt x="0" y="0"/>
                </a:lnTo>
                <a:lnTo>
                  <a:pt x="227" y="0"/>
                </a:lnTo>
                <a:lnTo>
                  <a:pt x="227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1" name="Freeform 409"/>
          <p:cNvSpPr>
            <a:spLocks/>
          </p:cNvSpPr>
          <p:nvPr/>
        </p:nvSpPr>
        <p:spPr bwMode="auto">
          <a:xfrm>
            <a:off x="6415088" y="4535488"/>
            <a:ext cx="350837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2" name="Freeform 410"/>
          <p:cNvSpPr>
            <a:spLocks/>
          </p:cNvSpPr>
          <p:nvPr/>
        </p:nvSpPr>
        <p:spPr bwMode="auto">
          <a:xfrm>
            <a:off x="6415088" y="4535488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3" name="Freeform 411"/>
          <p:cNvSpPr>
            <a:spLocks/>
          </p:cNvSpPr>
          <p:nvPr/>
        </p:nvSpPr>
        <p:spPr bwMode="auto">
          <a:xfrm>
            <a:off x="6415088" y="3857625"/>
            <a:ext cx="350837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4" name="Freeform 412"/>
          <p:cNvSpPr>
            <a:spLocks/>
          </p:cNvSpPr>
          <p:nvPr/>
        </p:nvSpPr>
        <p:spPr bwMode="auto">
          <a:xfrm>
            <a:off x="6415088" y="3857625"/>
            <a:ext cx="361950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7" y="0"/>
              </a:cxn>
              <a:cxn ang="0">
                <a:pos x="227" y="302"/>
              </a:cxn>
              <a:cxn ang="0">
                <a:pos x="0" y="302"/>
              </a:cxn>
            </a:cxnLst>
            <a:rect l="0" t="0" r="r" b="b"/>
            <a:pathLst>
              <a:path w="228" h="303">
                <a:moveTo>
                  <a:pt x="0" y="302"/>
                </a:moveTo>
                <a:lnTo>
                  <a:pt x="0" y="0"/>
                </a:lnTo>
                <a:lnTo>
                  <a:pt x="227" y="0"/>
                </a:lnTo>
                <a:lnTo>
                  <a:pt x="227" y="302"/>
                </a:lnTo>
                <a:lnTo>
                  <a:pt x="0" y="30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5" name="Freeform 413"/>
          <p:cNvSpPr>
            <a:spLocks/>
          </p:cNvSpPr>
          <p:nvPr/>
        </p:nvSpPr>
        <p:spPr bwMode="auto">
          <a:xfrm>
            <a:off x="6415088" y="3230563"/>
            <a:ext cx="350837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0" y="0"/>
              </a:cxn>
              <a:cxn ang="0">
                <a:pos x="220" y="294"/>
              </a:cxn>
              <a:cxn ang="0">
                <a:pos x="0" y="294"/>
              </a:cxn>
            </a:cxnLst>
            <a:rect l="0" t="0" r="r" b="b"/>
            <a:pathLst>
              <a:path w="221" h="295">
                <a:moveTo>
                  <a:pt x="0" y="294"/>
                </a:moveTo>
                <a:lnTo>
                  <a:pt x="0" y="0"/>
                </a:lnTo>
                <a:lnTo>
                  <a:pt x="220" y="0"/>
                </a:lnTo>
                <a:lnTo>
                  <a:pt x="220" y="294"/>
                </a:lnTo>
                <a:lnTo>
                  <a:pt x="0" y="294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6" name="Freeform 414"/>
          <p:cNvSpPr>
            <a:spLocks/>
          </p:cNvSpPr>
          <p:nvPr/>
        </p:nvSpPr>
        <p:spPr bwMode="auto">
          <a:xfrm>
            <a:off x="6415088" y="3230563"/>
            <a:ext cx="361950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7" y="0"/>
              </a:cxn>
              <a:cxn ang="0">
                <a:pos x="227" y="304"/>
              </a:cxn>
              <a:cxn ang="0">
                <a:pos x="0" y="304"/>
              </a:cxn>
            </a:cxnLst>
            <a:rect l="0" t="0" r="r" b="b"/>
            <a:pathLst>
              <a:path w="228" h="305">
                <a:moveTo>
                  <a:pt x="0" y="304"/>
                </a:moveTo>
                <a:lnTo>
                  <a:pt x="0" y="0"/>
                </a:lnTo>
                <a:lnTo>
                  <a:pt x="227" y="0"/>
                </a:lnTo>
                <a:lnTo>
                  <a:pt x="227" y="304"/>
                </a:lnTo>
                <a:lnTo>
                  <a:pt x="0" y="3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7" name="Freeform 415"/>
          <p:cNvSpPr>
            <a:spLocks/>
          </p:cNvSpPr>
          <p:nvPr/>
        </p:nvSpPr>
        <p:spPr bwMode="auto">
          <a:xfrm>
            <a:off x="6415088" y="2571750"/>
            <a:ext cx="350837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8" name="Freeform 416"/>
          <p:cNvSpPr>
            <a:spLocks/>
          </p:cNvSpPr>
          <p:nvPr/>
        </p:nvSpPr>
        <p:spPr bwMode="auto">
          <a:xfrm>
            <a:off x="6415088" y="2571750"/>
            <a:ext cx="361950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7" y="0"/>
              </a:cxn>
              <a:cxn ang="0">
                <a:pos x="227" y="303"/>
              </a:cxn>
              <a:cxn ang="0">
                <a:pos x="0" y="303"/>
              </a:cxn>
            </a:cxnLst>
            <a:rect l="0" t="0" r="r" b="b"/>
            <a:pathLst>
              <a:path w="228" h="304">
                <a:moveTo>
                  <a:pt x="0" y="303"/>
                </a:moveTo>
                <a:lnTo>
                  <a:pt x="0" y="0"/>
                </a:lnTo>
                <a:lnTo>
                  <a:pt x="227" y="0"/>
                </a:lnTo>
                <a:lnTo>
                  <a:pt x="227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89" name="Freeform 417"/>
          <p:cNvSpPr>
            <a:spLocks/>
          </p:cNvSpPr>
          <p:nvPr/>
        </p:nvSpPr>
        <p:spPr bwMode="auto">
          <a:xfrm>
            <a:off x="6877050" y="5145088"/>
            <a:ext cx="350838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0" y="0"/>
              </a:cxn>
              <a:cxn ang="0">
                <a:pos x="220" y="296"/>
              </a:cxn>
              <a:cxn ang="0">
                <a:pos x="0" y="296"/>
              </a:cxn>
            </a:cxnLst>
            <a:rect l="0" t="0" r="r" b="b"/>
            <a:pathLst>
              <a:path w="221" h="297">
                <a:moveTo>
                  <a:pt x="0" y="296"/>
                </a:moveTo>
                <a:lnTo>
                  <a:pt x="0" y="0"/>
                </a:lnTo>
                <a:lnTo>
                  <a:pt x="220" y="0"/>
                </a:lnTo>
                <a:lnTo>
                  <a:pt x="220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0" name="Freeform 418"/>
          <p:cNvSpPr>
            <a:spLocks/>
          </p:cNvSpPr>
          <p:nvPr/>
        </p:nvSpPr>
        <p:spPr bwMode="auto">
          <a:xfrm>
            <a:off x="6877050" y="5145088"/>
            <a:ext cx="360363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6" y="0"/>
              </a:cxn>
              <a:cxn ang="0">
                <a:pos x="226" y="305"/>
              </a:cxn>
              <a:cxn ang="0">
                <a:pos x="0" y="305"/>
              </a:cxn>
            </a:cxnLst>
            <a:rect l="0" t="0" r="r" b="b"/>
            <a:pathLst>
              <a:path w="227" h="306">
                <a:moveTo>
                  <a:pt x="0" y="305"/>
                </a:moveTo>
                <a:lnTo>
                  <a:pt x="0" y="0"/>
                </a:lnTo>
                <a:lnTo>
                  <a:pt x="226" y="0"/>
                </a:lnTo>
                <a:lnTo>
                  <a:pt x="226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1" name="Freeform 419"/>
          <p:cNvSpPr>
            <a:spLocks/>
          </p:cNvSpPr>
          <p:nvPr/>
        </p:nvSpPr>
        <p:spPr bwMode="auto">
          <a:xfrm>
            <a:off x="6877050" y="4535488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2" name="Freeform 420"/>
          <p:cNvSpPr>
            <a:spLocks/>
          </p:cNvSpPr>
          <p:nvPr/>
        </p:nvSpPr>
        <p:spPr bwMode="auto">
          <a:xfrm>
            <a:off x="6877050" y="4535488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3" name="Freeform 421"/>
          <p:cNvSpPr>
            <a:spLocks/>
          </p:cNvSpPr>
          <p:nvPr/>
        </p:nvSpPr>
        <p:spPr bwMode="auto">
          <a:xfrm>
            <a:off x="6877050" y="3857625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4" name="Freeform 422"/>
          <p:cNvSpPr>
            <a:spLocks/>
          </p:cNvSpPr>
          <p:nvPr/>
        </p:nvSpPr>
        <p:spPr bwMode="auto">
          <a:xfrm>
            <a:off x="6877050" y="3857625"/>
            <a:ext cx="360363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6" y="0"/>
              </a:cxn>
              <a:cxn ang="0">
                <a:pos x="226" y="302"/>
              </a:cxn>
              <a:cxn ang="0">
                <a:pos x="0" y="302"/>
              </a:cxn>
            </a:cxnLst>
            <a:rect l="0" t="0" r="r" b="b"/>
            <a:pathLst>
              <a:path w="227" h="303">
                <a:moveTo>
                  <a:pt x="0" y="302"/>
                </a:moveTo>
                <a:lnTo>
                  <a:pt x="0" y="0"/>
                </a:lnTo>
                <a:lnTo>
                  <a:pt x="226" y="0"/>
                </a:lnTo>
                <a:lnTo>
                  <a:pt x="226" y="302"/>
                </a:lnTo>
                <a:lnTo>
                  <a:pt x="0" y="302"/>
                </a:lnTo>
              </a:path>
            </a:pathLst>
          </a:custGeom>
          <a:solidFill>
            <a:schemeClr val="tx1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5" name="Freeform 423"/>
          <p:cNvSpPr>
            <a:spLocks/>
          </p:cNvSpPr>
          <p:nvPr/>
        </p:nvSpPr>
        <p:spPr bwMode="auto">
          <a:xfrm>
            <a:off x="6877050" y="3230563"/>
            <a:ext cx="350838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0" y="0"/>
              </a:cxn>
              <a:cxn ang="0">
                <a:pos x="220" y="294"/>
              </a:cxn>
              <a:cxn ang="0">
                <a:pos x="0" y="294"/>
              </a:cxn>
            </a:cxnLst>
            <a:rect l="0" t="0" r="r" b="b"/>
            <a:pathLst>
              <a:path w="221" h="295">
                <a:moveTo>
                  <a:pt x="0" y="294"/>
                </a:moveTo>
                <a:lnTo>
                  <a:pt x="0" y="0"/>
                </a:lnTo>
                <a:lnTo>
                  <a:pt x="220" y="0"/>
                </a:lnTo>
                <a:lnTo>
                  <a:pt x="220" y="294"/>
                </a:lnTo>
                <a:lnTo>
                  <a:pt x="0" y="294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6" name="Freeform 424"/>
          <p:cNvSpPr>
            <a:spLocks/>
          </p:cNvSpPr>
          <p:nvPr/>
        </p:nvSpPr>
        <p:spPr bwMode="auto">
          <a:xfrm>
            <a:off x="6877050" y="3230563"/>
            <a:ext cx="360363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6" y="0"/>
              </a:cxn>
              <a:cxn ang="0">
                <a:pos x="226" y="304"/>
              </a:cxn>
              <a:cxn ang="0">
                <a:pos x="0" y="304"/>
              </a:cxn>
            </a:cxnLst>
            <a:rect l="0" t="0" r="r" b="b"/>
            <a:pathLst>
              <a:path w="227" h="305">
                <a:moveTo>
                  <a:pt x="0" y="304"/>
                </a:moveTo>
                <a:lnTo>
                  <a:pt x="0" y="0"/>
                </a:lnTo>
                <a:lnTo>
                  <a:pt x="226" y="0"/>
                </a:lnTo>
                <a:lnTo>
                  <a:pt x="226" y="304"/>
                </a:lnTo>
                <a:lnTo>
                  <a:pt x="0" y="304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7" name="Freeform 425"/>
          <p:cNvSpPr>
            <a:spLocks/>
          </p:cNvSpPr>
          <p:nvPr/>
        </p:nvSpPr>
        <p:spPr bwMode="auto">
          <a:xfrm>
            <a:off x="6877050" y="2571750"/>
            <a:ext cx="350838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0" y="0"/>
              </a:cxn>
              <a:cxn ang="0">
                <a:pos x="220" y="293"/>
              </a:cxn>
              <a:cxn ang="0">
                <a:pos x="0" y="293"/>
              </a:cxn>
            </a:cxnLst>
            <a:rect l="0" t="0" r="r" b="b"/>
            <a:pathLst>
              <a:path w="221" h="294">
                <a:moveTo>
                  <a:pt x="0" y="293"/>
                </a:moveTo>
                <a:lnTo>
                  <a:pt x="0" y="0"/>
                </a:lnTo>
                <a:lnTo>
                  <a:pt x="220" y="0"/>
                </a:lnTo>
                <a:lnTo>
                  <a:pt x="220" y="293"/>
                </a:lnTo>
                <a:lnTo>
                  <a:pt x="0" y="293"/>
                </a:lnTo>
              </a:path>
            </a:pathLst>
          </a:custGeom>
          <a:solidFill>
            <a:schemeClr val="hlink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8" name="Freeform 426"/>
          <p:cNvSpPr>
            <a:spLocks/>
          </p:cNvSpPr>
          <p:nvPr/>
        </p:nvSpPr>
        <p:spPr bwMode="auto">
          <a:xfrm>
            <a:off x="6877050" y="2571750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solidFill>
            <a:schemeClr val="hlink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499" name="Freeform 427"/>
          <p:cNvSpPr>
            <a:spLocks/>
          </p:cNvSpPr>
          <p:nvPr/>
        </p:nvSpPr>
        <p:spPr bwMode="auto">
          <a:xfrm>
            <a:off x="7331075" y="5145088"/>
            <a:ext cx="347663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18" y="0"/>
              </a:cxn>
              <a:cxn ang="0">
                <a:pos x="218" y="296"/>
              </a:cxn>
              <a:cxn ang="0">
                <a:pos x="0" y="296"/>
              </a:cxn>
            </a:cxnLst>
            <a:rect l="0" t="0" r="r" b="b"/>
            <a:pathLst>
              <a:path w="219" h="297">
                <a:moveTo>
                  <a:pt x="0" y="296"/>
                </a:moveTo>
                <a:lnTo>
                  <a:pt x="0" y="0"/>
                </a:lnTo>
                <a:lnTo>
                  <a:pt x="218" y="0"/>
                </a:lnTo>
                <a:lnTo>
                  <a:pt x="218" y="296"/>
                </a:lnTo>
                <a:lnTo>
                  <a:pt x="0" y="296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0" name="Freeform 428"/>
          <p:cNvSpPr>
            <a:spLocks/>
          </p:cNvSpPr>
          <p:nvPr/>
        </p:nvSpPr>
        <p:spPr bwMode="auto">
          <a:xfrm>
            <a:off x="7331075" y="5145088"/>
            <a:ext cx="360363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6" y="0"/>
              </a:cxn>
              <a:cxn ang="0">
                <a:pos x="226" y="305"/>
              </a:cxn>
              <a:cxn ang="0">
                <a:pos x="0" y="305"/>
              </a:cxn>
            </a:cxnLst>
            <a:rect l="0" t="0" r="r" b="b"/>
            <a:pathLst>
              <a:path w="227" h="306">
                <a:moveTo>
                  <a:pt x="0" y="305"/>
                </a:moveTo>
                <a:lnTo>
                  <a:pt x="0" y="0"/>
                </a:lnTo>
                <a:lnTo>
                  <a:pt x="226" y="0"/>
                </a:lnTo>
                <a:lnTo>
                  <a:pt x="226" y="305"/>
                </a:lnTo>
                <a:lnTo>
                  <a:pt x="0" y="305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1" name="Freeform 429"/>
          <p:cNvSpPr>
            <a:spLocks/>
          </p:cNvSpPr>
          <p:nvPr/>
        </p:nvSpPr>
        <p:spPr bwMode="auto">
          <a:xfrm>
            <a:off x="7331075" y="4535488"/>
            <a:ext cx="347663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8" y="0"/>
              </a:cxn>
              <a:cxn ang="0">
                <a:pos x="218" y="293"/>
              </a:cxn>
              <a:cxn ang="0">
                <a:pos x="0" y="293"/>
              </a:cxn>
            </a:cxnLst>
            <a:rect l="0" t="0" r="r" b="b"/>
            <a:pathLst>
              <a:path w="219" h="294">
                <a:moveTo>
                  <a:pt x="0" y="293"/>
                </a:moveTo>
                <a:lnTo>
                  <a:pt x="0" y="0"/>
                </a:lnTo>
                <a:lnTo>
                  <a:pt x="218" y="0"/>
                </a:lnTo>
                <a:lnTo>
                  <a:pt x="218" y="293"/>
                </a:lnTo>
                <a:lnTo>
                  <a:pt x="0" y="293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2" name="Freeform 430"/>
          <p:cNvSpPr>
            <a:spLocks/>
          </p:cNvSpPr>
          <p:nvPr/>
        </p:nvSpPr>
        <p:spPr bwMode="auto">
          <a:xfrm>
            <a:off x="7331075" y="4535488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3" name="Freeform 431"/>
          <p:cNvSpPr>
            <a:spLocks/>
          </p:cNvSpPr>
          <p:nvPr/>
        </p:nvSpPr>
        <p:spPr bwMode="auto">
          <a:xfrm>
            <a:off x="7331075" y="3857625"/>
            <a:ext cx="360363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6" y="0"/>
              </a:cxn>
              <a:cxn ang="0">
                <a:pos x="226" y="302"/>
              </a:cxn>
              <a:cxn ang="0">
                <a:pos x="0" y="302"/>
              </a:cxn>
            </a:cxnLst>
            <a:rect l="0" t="0" r="r" b="b"/>
            <a:pathLst>
              <a:path w="227" h="303">
                <a:moveTo>
                  <a:pt x="0" y="302"/>
                </a:moveTo>
                <a:lnTo>
                  <a:pt x="0" y="0"/>
                </a:lnTo>
                <a:lnTo>
                  <a:pt x="226" y="0"/>
                </a:lnTo>
                <a:lnTo>
                  <a:pt x="226" y="302"/>
                </a:lnTo>
                <a:lnTo>
                  <a:pt x="0" y="302"/>
                </a:lnTo>
              </a:path>
            </a:pathLst>
          </a:custGeom>
          <a:solidFill>
            <a:srgbClr val="FDC0E5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4" name="Freeform 432"/>
          <p:cNvSpPr>
            <a:spLocks/>
          </p:cNvSpPr>
          <p:nvPr/>
        </p:nvSpPr>
        <p:spPr bwMode="auto">
          <a:xfrm>
            <a:off x="7331075" y="3230563"/>
            <a:ext cx="347663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18" y="0"/>
              </a:cxn>
              <a:cxn ang="0">
                <a:pos x="218" y="294"/>
              </a:cxn>
              <a:cxn ang="0">
                <a:pos x="0" y="294"/>
              </a:cxn>
            </a:cxnLst>
            <a:rect l="0" t="0" r="r" b="b"/>
            <a:pathLst>
              <a:path w="219" h="295">
                <a:moveTo>
                  <a:pt x="0" y="294"/>
                </a:moveTo>
                <a:lnTo>
                  <a:pt x="0" y="0"/>
                </a:lnTo>
                <a:lnTo>
                  <a:pt x="218" y="0"/>
                </a:lnTo>
                <a:lnTo>
                  <a:pt x="218" y="294"/>
                </a:lnTo>
                <a:lnTo>
                  <a:pt x="0" y="294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5" name="Freeform 433"/>
          <p:cNvSpPr>
            <a:spLocks/>
          </p:cNvSpPr>
          <p:nvPr/>
        </p:nvSpPr>
        <p:spPr bwMode="auto">
          <a:xfrm>
            <a:off x="7331075" y="3230563"/>
            <a:ext cx="360363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6" y="0"/>
              </a:cxn>
              <a:cxn ang="0">
                <a:pos x="226" y="304"/>
              </a:cxn>
              <a:cxn ang="0">
                <a:pos x="0" y="304"/>
              </a:cxn>
            </a:cxnLst>
            <a:rect l="0" t="0" r="r" b="b"/>
            <a:pathLst>
              <a:path w="227" h="305">
                <a:moveTo>
                  <a:pt x="0" y="304"/>
                </a:moveTo>
                <a:lnTo>
                  <a:pt x="0" y="0"/>
                </a:lnTo>
                <a:lnTo>
                  <a:pt x="226" y="0"/>
                </a:lnTo>
                <a:lnTo>
                  <a:pt x="226" y="304"/>
                </a:lnTo>
                <a:lnTo>
                  <a:pt x="0" y="304"/>
                </a:lnTo>
              </a:path>
            </a:pathLst>
          </a:custGeom>
          <a:solidFill>
            <a:srgbClr val="FDC0E5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6" name="Freeform 434"/>
          <p:cNvSpPr>
            <a:spLocks/>
          </p:cNvSpPr>
          <p:nvPr/>
        </p:nvSpPr>
        <p:spPr bwMode="auto">
          <a:xfrm>
            <a:off x="7331075" y="2571750"/>
            <a:ext cx="347663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8" y="0"/>
              </a:cxn>
              <a:cxn ang="0">
                <a:pos x="218" y="293"/>
              </a:cxn>
              <a:cxn ang="0">
                <a:pos x="0" y="293"/>
              </a:cxn>
            </a:cxnLst>
            <a:rect l="0" t="0" r="r" b="b"/>
            <a:pathLst>
              <a:path w="219" h="294">
                <a:moveTo>
                  <a:pt x="0" y="293"/>
                </a:moveTo>
                <a:lnTo>
                  <a:pt x="0" y="0"/>
                </a:lnTo>
                <a:lnTo>
                  <a:pt x="218" y="0"/>
                </a:lnTo>
                <a:lnTo>
                  <a:pt x="218" y="293"/>
                </a:lnTo>
                <a:lnTo>
                  <a:pt x="0" y="293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7" name="Freeform 435"/>
          <p:cNvSpPr>
            <a:spLocks/>
          </p:cNvSpPr>
          <p:nvPr/>
        </p:nvSpPr>
        <p:spPr bwMode="auto">
          <a:xfrm>
            <a:off x="7331075" y="2571750"/>
            <a:ext cx="360363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6" y="0"/>
              </a:cxn>
              <a:cxn ang="0">
                <a:pos x="226" y="303"/>
              </a:cxn>
              <a:cxn ang="0">
                <a:pos x="0" y="303"/>
              </a:cxn>
            </a:cxnLst>
            <a:rect l="0" t="0" r="r" b="b"/>
            <a:pathLst>
              <a:path w="227" h="304">
                <a:moveTo>
                  <a:pt x="0" y="303"/>
                </a:moveTo>
                <a:lnTo>
                  <a:pt x="0" y="0"/>
                </a:lnTo>
                <a:lnTo>
                  <a:pt x="226" y="0"/>
                </a:lnTo>
                <a:lnTo>
                  <a:pt x="226" y="303"/>
                </a:lnTo>
                <a:lnTo>
                  <a:pt x="0" y="303"/>
                </a:lnTo>
              </a:path>
            </a:pathLst>
          </a:custGeom>
          <a:solidFill>
            <a:srgbClr val="FDC0E5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8" name="Freeform 436"/>
          <p:cNvSpPr>
            <a:spLocks/>
          </p:cNvSpPr>
          <p:nvPr/>
        </p:nvSpPr>
        <p:spPr bwMode="auto">
          <a:xfrm>
            <a:off x="7778750" y="5145088"/>
            <a:ext cx="352425" cy="471487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221" y="0"/>
              </a:cxn>
              <a:cxn ang="0">
                <a:pos x="221" y="296"/>
              </a:cxn>
              <a:cxn ang="0">
                <a:pos x="0" y="296"/>
              </a:cxn>
            </a:cxnLst>
            <a:rect l="0" t="0" r="r" b="b"/>
            <a:pathLst>
              <a:path w="222" h="297">
                <a:moveTo>
                  <a:pt x="0" y="296"/>
                </a:moveTo>
                <a:lnTo>
                  <a:pt x="0" y="0"/>
                </a:lnTo>
                <a:lnTo>
                  <a:pt x="221" y="0"/>
                </a:lnTo>
                <a:lnTo>
                  <a:pt x="221" y="296"/>
                </a:lnTo>
                <a:lnTo>
                  <a:pt x="0" y="296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09" name="Freeform 437"/>
          <p:cNvSpPr>
            <a:spLocks/>
          </p:cNvSpPr>
          <p:nvPr/>
        </p:nvSpPr>
        <p:spPr bwMode="auto">
          <a:xfrm>
            <a:off x="7778750" y="5145088"/>
            <a:ext cx="363538" cy="485775"/>
          </a:xfrm>
          <a:custGeom>
            <a:avLst/>
            <a:gdLst/>
            <a:ahLst/>
            <a:cxnLst>
              <a:cxn ang="0">
                <a:pos x="0" y="305"/>
              </a:cxn>
              <a:cxn ang="0">
                <a:pos x="0" y="0"/>
              </a:cxn>
              <a:cxn ang="0">
                <a:pos x="228" y="0"/>
              </a:cxn>
              <a:cxn ang="0">
                <a:pos x="228" y="305"/>
              </a:cxn>
              <a:cxn ang="0">
                <a:pos x="0" y="305"/>
              </a:cxn>
            </a:cxnLst>
            <a:rect l="0" t="0" r="r" b="b"/>
            <a:pathLst>
              <a:path w="229" h="306">
                <a:moveTo>
                  <a:pt x="0" y="305"/>
                </a:moveTo>
                <a:lnTo>
                  <a:pt x="0" y="0"/>
                </a:lnTo>
                <a:lnTo>
                  <a:pt x="228" y="0"/>
                </a:lnTo>
                <a:lnTo>
                  <a:pt x="228" y="305"/>
                </a:lnTo>
                <a:lnTo>
                  <a:pt x="0" y="305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0" name="Freeform 438"/>
          <p:cNvSpPr>
            <a:spLocks/>
          </p:cNvSpPr>
          <p:nvPr/>
        </p:nvSpPr>
        <p:spPr bwMode="auto">
          <a:xfrm>
            <a:off x="7778750" y="4535488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1" name="Freeform 439"/>
          <p:cNvSpPr>
            <a:spLocks/>
          </p:cNvSpPr>
          <p:nvPr/>
        </p:nvSpPr>
        <p:spPr bwMode="auto">
          <a:xfrm>
            <a:off x="7778750" y="4535488"/>
            <a:ext cx="363538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2" name="Freeform 440"/>
          <p:cNvSpPr>
            <a:spLocks/>
          </p:cNvSpPr>
          <p:nvPr/>
        </p:nvSpPr>
        <p:spPr bwMode="auto">
          <a:xfrm>
            <a:off x="7778750" y="3857625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3" name="Freeform 441"/>
          <p:cNvSpPr>
            <a:spLocks/>
          </p:cNvSpPr>
          <p:nvPr/>
        </p:nvSpPr>
        <p:spPr bwMode="auto">
          <a:xfrm>
            <a:off x="7778750" y="3857625"/>
            <a:ext cx="363538" cy="48101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0" y="0"/>
              </a:cxn>
              <a:cxn ang="0">
                <a:pos x="228" y="0"/>
              </a:cxn>
              <a:cxn ang="0">
                <a:pos x="228" y="302"/>
              </a:cxn>
              <a:cxn ang="0">
                <a:pos x="0" y="302"/>
              </a:cxn>
            </a:cxnLst>
            <a:rect l="0" t="0" r="r" b="b"/>
            <a:pathLst>
              <a:path w="229" h="303">
                <a:moveTo>
                  <a:pt x="0" y="302"/>
                </a:moveTo>
                <a:lnTo>
                  <a:pt x="0" y="0"/>
                </a:lnTo>
                <a:lnTo>
                  <a:pt x="228" y="0"/>
                </a:lnTo>
                <a:lnTo>
                  <a:pt x="228" y="302"/>
                </a:lnTo>
                <a:lnTo>
                  <a:pt x="0" y="302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4" name="Freeform 442"/>
          <p:cNvSpPr>
            <a:spLocks/>
          </p:cNvSpPr>
          <p:nvPr/>
        </p:nvSpPr>
        <p:spPr bwMode="auto">
          <a:xfrm>
            <a:off x="7778750" y="3230563"/>
            <a:ext cx="352425" cy="468312"/>
          </a:xfrm>
          <a:custGeom>
            <a:avLst/>
            <a:gdLst/>
            <a:ahLst/>
            <a:cxnLst>
              <a:cxn ang="0">
                <a:pos x="0" y="294"/>
              </a:cxn>
              <a:cxn ang="0">
                <a:pos x="0" y="0"/>
              </a:cxn>
              <a:cxn ang="0">
                <a:pos x="221" y="0"/>
              </a:cxn>
              <a:cxn ang="0">
                <a:pos x="221" y="294"/>
              </a:cxn>
              <a:cxn ang="0">
                <a:pos x="0" y="294"/>
              </a:cxn>
            </a:cxnLst>
            <a:rect l="0" t="0" r="r" b="b"/>
            <a:pathLst>
              <a:path w="222" h="295">
                <a:moveTo>
                  <a:pt x="0" y="294"/>
                </a:moveTo>
                <a:lnTo>
                  <a:pt x="0" y="0"/>
                </a:lnTo>
                <a:lnTo>
                  <a:pt x="221" y="0"/>
                </a:lnTo>
                <a:lnTo>
                  <a:pt x="221" y="294"/>
                </a:lnTo>
                <a:lnTo>
                  <a:pt x="0" y="294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5" name="Freeform 443"/>
          <p:cNvSpPr>
            <a:spLocks/>
          </p:cNvSpPr>
          <p:nvPr/>
        </p:nvSpPr>
        <p:spPr bwMode="auto">
          <a:xfrm>
            <a:off x="7778750" y="3230563"/>
            <a:ext cx="363538" cy="484187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8" y="0"/>
              </a:cxn>
              <a:cxn ang="0">
                <a:pos x="228" y="304"/>
              </a:cxn>
              <a:cxn ang="0">
                <a:pos x="0" y="304"/>
              </a:cxn>
            </a:cxnLst>
            <a:rect l="0" t="0" r="r" b="b"/>
            <a:pathLst>
              <a:path w="229" h="305">
                <a:moveTo>
                  <a:pt x="0" y="304"/>
                </a:moveTo>
                <a:lnTo>
                  <a:pt x="0" y="0"/>
                </a:lnTo>
                <a:lnTo>
                  <a:pt x="228" y="0"/>
                </a:lnTo>
                <a:lnTo>
                  <a:pt x="228" y="304"/>
                </a:lnTo>
                <a:lnTo>
                  <a:pt x="0" y="304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6" name="Freeform 444"/>
          <p:cNvSpPr>
            <a:spLocks/>
          </p:cNvSpPr>
          <p:nvPr/>
        </p:nvSpPr>
        <p:spPr bwMode="auto">
          <a:xfrm>
            <a:off x="7778750" y="2571750"/>
            <a:ext cx="352425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21" y="0"/>
              </a:cxn>
              <a:cxn ang="0">
                <a:pos x="221" y="293"/>
              </a:cxn>
              <a:cxn ang="0">
                <a:pos x="0" y="293"/>
              </a:cxn>
            </a:cxnLst>
            <a:rect l="0" t="0" r="r" b="b"/>
            <a:pathLst>
              <a:path w="222" h="294">
                <a:moveTo>
                  <a:pt x="0" y="293"/>
                </a:moveTo>
                <a:lnTo>
                  <a:pt x="0" y="0"/>
                </a:lnTo>
                <a:lnTo>
                  <a:pt x="221" y="0"/>
                </a:lnTo>
                <a:lnTo>
                  <a:pt x="221" y="293"/>
                </a:lnTo>
                <a:lnTo>
                  <a:pt x="0" y="293"/>
                </a:lnTo>
              </a:path>
            </a:pathLst>
          </a:custGeom>
          <a:solidFill>
            <a:srgbClr val="A3F25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7" name="Freeform 445"/>
          <p:cNvSpPr>
            <a:spLocks/>
          </p:cNvSpPr>
          <p:nvPr/>
        </p:nvSpPr>
        <p:spPr bwMode="auto">
          <a:xfrm>
            <a:off x="7778750" y="2571750"/>
            <a:ext cx="363538" cy="482600"/>
          </a:xfrm>
          <a:custGeom>
            <a:avLst/>
            <a:gdLst/>
            <a:ahLst/>
            <a:cxnLst>
              <a:cxn ang="0">
                <a:pos x="0" y="303"/>
              </a:cxn>
              <a:cxn ang="0">
                <a:pos x="0" y="0"/>
              </a:cxn>
              <a:cxn ang="0">
                <a:pos x="228" y="0"/>
              </a:cxn>
              <a:cxn ang="0">
                <a:pos x="228" y="303"/>
              </a:cxn>
              <a:cxn ang="0">
                <a:pos x="0" y="303"/>
              </a:cxn>
            </a:cxnLst>
            <a:rect l="0" t="0" r="r" b="b"/>
            <a:pathLst>
              <a:path w="229" h="304">
                <a:moveTo>
                  <a:pt x="0" y="303"/>
                </a:moveTo>
                <a:lnTo>
                  <a:pt x="0" y="0"/>
                </a:lnTo>
                <a:lnTo>
                  <a:pt x="228" y="0"/>
                </a:lnTo>
                <a:lnTo>
                  <a:pt x="228" y="303"/>
                </a:lnTo>
                <a:lnTo>
                  <a:pt x="0" y="303"/>
                </a:lnTo>
              </a:path>
            </a:pathLst>
          </a:custGeom>
          <a:solidFill>
            <a:srgbClr val="A3F25F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8" name="Freeform 446"/>
          <p:cNvSpPr>
            <a:spLocks/>
          </p:cNvSpPr>
          <p:nvPr/>
        </p:nvSpPr>
        <p:spPr bwMode="auto">
          <a:xfrm>
            <a:off x="533400" y="5746750"/>
            <a:ext cx="349250" cy="469900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  <a:cxn ang="0">
                <a:pos x="219" y="0"/>
              </a:cxn>
              <a:cxn ang="0">
                <a:pos x="219" y="295"/>
              </a:cxn>
              <a:cxn ang="0">
                <a:pos x="0" y="295"/>
              </a:cxn>
            </a:cxnLst>
            <a:rect l="0" t="0" r="r" b="b"/>
            <a:pathLst>
              <a:path w="220" h="296">
                <a:moveTo>
                  <a:pt x="0" y="295"/>
                </a:moveTo>
                <a:lnTo>
                  <a:pt x="0" y="0"/>
                </a:lnTo>
                <a:lnTo>
                  <a:pt x="219" y="0"/>
                </a:lnTo>
                <a:lnTo>
                  <a:pt x="219" y="295"/>
                </a:lnTo>
                <a:lnTo>
                  <a:pt x="0" y="295"/>
                </a:lnTo>
              </a:path>
            </a:pathLst>
          </a:custGeom>
          <a:solidFill>
            <a:schemeClr val="tx2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19" name="Freeform 447"/>
          <p:cNvSpPr>
            <a:spLocks/>
          </p:cNvSpPr>
          <p:nvPr/>
        </p:nvSpPr>
        <p:spPr bwMode="auto">
          <a:xfrm>
            <a:off x="533400" y="5746750"/>
            <a:ext cx="360363" cy="484188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6" y="0"/>
              </a:cxn>
              <a:cxn ang="0">
                <a:pos x="226" y="304"/>
              </a:cxn>
              <a:cxn ang="0">
                <a:pos x="0" y="304"/>
              </a:cxn>
            </a:cxnLst>
            <a:rect l="0" t="0" r="r" b="b"/>
            <a:pathLst>
              <a:path w="227" h="305">
                <a:moveTo>
                  <a:pt x="0" y="304"/>
                </a:moveTo>
                <a:lnTo>
                  <a:pt x="0" y="0"/>
                </a:lnTo>
                <a:lnTo>
                  <a:pt x="226" y="0"/>
                </a:lnTo>
                <a:lnTo>
                  <a:pt x="226" y="304"/>
                </a:lnTo>
                <a:lnTo>
                  <a:pt x="0" y="304"/>
                </a:lnTo>
              </a:path>
            </a:pathLst>
          </a:custGeom>
          <a:solidFill>
            <a:schemeClr val="tx2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0" name="Freeform 448"/>
          <p:cNvSpPr>
            <a:spLocks/>
          </p:cNvSpPr>
          <p:nvPr/>
        </p:nvSpPr>
        <p:spPr bwMode="auto">
          <a:xfrm>
            <a:off x="984250" y="5746750"/>
            <a:ext cx="350838" cy="469900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  <a:cxn ang="0">
                <a:pos x="220" y="0"/>
              </a:cxn>
              <a:cxn ang="0">
                <a:pos x="220" y="295"/>
              </a:cxn>
              <a:cxn ang="0">
                <a:pos x="0" y="295"/>
              </a:cxn>
            </a:cxnLst>
            <a:rect l="0" t="0" r="r" b="b"/>
            <a:pathLst>
              <a:path w="221" h="296">
                <a:moveTo>
                  <a:pt x="0" y="295"/>
                </a:moveTo>
                <a:lnTo>
                  <a:pt x="0" y="0"/>
                </a:lnTo>
                <a:lnTo>
                  <a:pt x="220" y="0"/>
                </a:lnTo>
                <a:lnTo>
                  <a:pt x="220" y="295"/>
                </a:lnTo>
                <a:lnTo>
                  <a:pt x="0" y="295"/>
                </a:lnTo>
              </a:path>
            </a:pathLst>
          </a:custGeom>
          <a:solidFill>
            <a:srgbClr val="A2C1FE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1" name="Freeform 449"/>
          <p:cNvSpPr>
            <a:spLocks/>
          </p:cNvSpPr>
          <p:nvPr/>
        </p:nvSpPr>
        <p:spPr bwMode="auto">
          <a:xfrm>
            <a:off x="984250" y="5746750"/>
            <a:ext cx="361950" cy="484188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7" y="0"/>
              </a:cxn>
              <a:cxn ang="0">
                <a:pos x="227" y="304"/>
              </a:cxn>
              <a:cxn ang="0">
                <a:pos x="0" y="304"/>
              </a:cxn>
            </a:cxnLst>
            <a:rect l="0" t="0" r="r" b="b"/>
            <a:pathLst>
              <a:path w="228" h="305">
                <a:moveTo>
                  <a:pt x="0" y="304"/>
                </a:moveTo>
                <a:lnTo>
                  <a:pt x="0" y="0"/>
                </a:lnTo>
                <a:lnTo>
                  <a:pt x="227" y="0"/>
                </a:lnTo>
                <a:lnTo>
                  <a:pt x="227" y="304"/>
                </a:lnTo>
                <a:lnTo>
                  <a:pt x="0" y="304"/>
                </a:lnTo>
              </a:path>
            </a:pathLst>
          </a:custGeom>
          <a:solidFill>
            <a:srgbClr val="A2C1FE"/>
          </a:solidFill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2" name="Freeform 450"/>
          <p:cNvSpPr>
            <a:spLocks/>
          </p:cNvSpPr>
          <p:nvPr/>
        </p:nvSpPr>
        <p:spPr bwMode="auto">
          <a:xfrm>
            <a:off x="1436688" y="5746750"/>
            <a:ext cx="349250" cy="469900"/>
          </a:xfrm>
          <a:custGeom>
            <a:avLst/>
            <a:gdLst/>
            <a:ahLst/>
            <a:cxnLst>
              <a:cxn ang="0">
                <a:pos x="0" y="295"/>
              </a:cxn>
              <a:cxn ang="0">
                <a:pos x="0" y="0"/>
              </a:cxn>
              <a:cxn ang="0">
                <a:pos x="219" y="0"/>
              </a:cxn>
              <a:cxn ang="0">
                <a:pos x="219" y="295"/>
              </a:cxn>
              <a:cxn ang="0">
                <a:pos x="0" y="295"/>
              </a:cxn>
            </a:cxnLst>
            <a:rect l="0" t="0" r="r" b="b"/>
            <a:pathLst>
              <a:path w="220" h="296">
                <a:moveTo>
                  <a:pt x="0" y="295"/>
                </a:moveTo>
                <a:lnTo>
                  <a:pt x="0" y="0"/>
                </a:lnTo>
                <a:lnTo>
                  <a:pt x="219" y="0"/>
                </a:lnTo>
                <a:lnTo>
                  <a:pt x="219" y="295"/>
                </a:lnTo>
                <a:lnTo>
                  <a:pt x="0" y="295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3" name="Freeform 451"/>
          <p:cNvSpPr>
            <a:spLocks/>
          </p:cNvSpPr>
          <p:nvPr/>
        </p:nvSpPr>
        <p:spPr bwMode="auto">
          <a:xfrm>
            <a:off x="1436688" y="5746750"/>
            <a:ext cx="358775" cy="484188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0" y="0"/>
              </a:cxn>
              <a:cxn ang="0">
                <a:pos x="225" y="0"/>
              </a:cxn>
              <a:cxn ang="0">
                <a:pos x="225" y="304"/>
              </a:cxn>
              <a:cxn ang="0">
                <a:pos x="0" y="304"/>
              </a:cxn>
            </a:cxnLst>
            <a:rect l="0" t="0" r="r" b="b"/>
            <a:pathLst>
              <a:path w="226" h="305">
                <a:moveTo>
                  <a:pt x="0" y="304"/>
                </a:moveTo>
                <a:lnTo>
                  <a:pt x="0" y="0"/>
                </a:lnTo>
                <a:lnTo>
                  <a:pt x="225" y="0"/>
                </a:lnTo>
                <a:lnTo>
                  <a:pt x="225" y="304"/>
                </a:lnTo>
                <a:lnTo>
                  <a:pt x="0" y="3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4" name="Rectangle 452"/>
          <p:cNvSpPr>
            <a:spLocks noChangeArrowheads="1"/>
          </p:cNvSpPr>
          <p:nvPr/>
        </p:nvSpPr>
        <p:spPr bwMode="auto">
          <a:xfrm>
            <a:off x="990600" y="1828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A2C1FE"/>
                </a:solidFill>
              </a:rPr>
              <a:t>2+</a:t>
            </a:r>
            <a:endParaRPr lang="en-US" sz="3200">
              <a:solidFill>
                <a:srgbClr val="A2C1FE"/>
              </a:solidFill>
            </a:endParaRPr>
          </a:p>
        </p:txBody>
      </p:sp>
      <p:sp>
        <p:nvSpPr>
          <p:cNvPr id="131525" name="Rectangle 453"/>
          <p:cNvSpPr>
            <a:spLocks noChangeArrowheads="1"/>
          </p:cNvSpPr>
          <p:nvPr/>
        </p:nvSpPr>
        <p:spPr bwMode="auto">
          <a:xfrm>
            <a:off x="457200" y="121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1+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131526" name="Rectangle 454"/>
          <p:cNvSpPr>
            <a:spLocks noChangeArrowheads="1"/>
          </p:cNvSpPr>
          <p:nvPr/>
        </p:nvSpPr>
        <p:spPr bwMode="auto">
          <a:xfrm>
            <a:off x="5867400" y="1905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1"/>
                </a:solidFill>
              </a:rPr>
              <a:t>3+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31527" name="Rectangle 455"/>
          <p:cNvSpPr>
            <a:spLocks noChangeArrowheads="1"/>
          </p:cNvSpPr>
          <p:nvPr/>
        </p:nvSpPr>
        <p:spPr bwMode="auto">
          <a:xfrm>
            <a:off x="6705600" y="1905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3-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131528" name="Freeform 456"/>
          <p:cNvSpPr>
            <a:spLocks/>
          </p:cNvSpPr>
          <p:nvPr/>
        </p:nvSpPr>
        <p:spPr bwMode="auto">
          <a:xfrm>
            <a:off x="7331075" y="3857625"/>
            <a:ext cx="347663" cy="466725"/>
          </a:xfrm>
          <a:custGeom>
            <a:avLst/>
            <a:gdLst/>
            <a:ahLst/>
            <a:cxnLst>
              <a:cxn ang="0">
                <a:pos x="0" y="293"/>
              </a:cxn>
              <a:cxn ang="0">
                <a:pos x="0" y="0"/>
              </a:cxn>
              <a:cxn ang="0">
                <a:pos x="218" y="0"/>
              </a:cxn>
              <a:cxn ang="0">
                <a:pos x="218" y="293"/>
              </a:cxn>
              <a:cxn ang="0">
                <a:pos x="0" y="293"/>
              </a:cxn>
            </a:cxnLst>
            <a:rect l="0" t="0" r="r" b="b"/>
            <a:pathLst>
              <a:path w="219" h="294">
                <a:moveTo>
                  <a:pt x="0" y="293"/>
                </a:moveTo>
                <a:lnTo>
                  <a:pt x="0" y="0"/>
                </a:lnTo>
                <a:lnTo>
                  <a:pt x="218" y="0"/>
                </a:lnTo>
                <a:lnTo>
                  <a:pt x="218" y="293"/>
                </a:lnTo>
                <a:lnTo>
                  <a:pt x="0" y="293"/>
                </a:lnTo>
              </a:path>
            </a:pathLst>
          </a:custGeom>
          <a:solidFill>
            <a:srgbClr val="FDC0E5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529" name="Rectangle 457"/>
          <p:cNvSpPr>
            <a:spLocks noChangeArrowheads="1"/>
          </p:cNvSpPr>
          <p:nvPr/>
        </p:nvSpPr>
        <p:spPr bwMode="auto">
          <a:xfrm>
            <a:off x="7239000" y="1905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DC0E5"/>
                </a:solidFill>
              </a:rPr>
              <a:t>2-</a:t>
            </a:r>
            <a:endParaRPr lang="en-US" sz="3200">
              <a:solidFill>
                <a:srgbClr val="FDC0E5"/>
              </a:solidFill>
            </a:endParaRPr>
          </a:p>
        </p:txBody>
      </p:sp>
      <p:sp>
        <p:nvSpPr>
          <p:cNvPr id="131530" name="Rectangle 458"/>
          <p:cNvSpPr>
            <a:spLocks noChangeArrowheads="1"/>
          </p:cNvSpPr>
          <p:nvPr/>
        </p:nvSpPr>
        <p:spPr bwMode="auto">
          <a:xfrm>
            <a:off x="7696200" y="1905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A3F25F"/>
                </a:solidFill>
              </a:rPr>
              <a:t>1-</a:t>
            </a:r>
            <a:endParaRPr lang="en-US" sz="3200">
              <a:solidFill>
                <a:srgbClr val="A3F25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5334000" y="4152900"/>
            <a:ext cx="1447800" cy="1593850"/>
            <a:chOff x="3360" y="2616"/>
            <a:chExt cx="912" cy="1004"/>
          </a:xfrm>
        </p:grpSpPr>
        <p:sp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3456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6085" name="Group 5"/>
            <p:cNvGrpSpPr>
              <a:grpSpLocks/>
            </p:cNvGrpSpPr>
            <p:nvPr/>
          </p:nvGrpSpPr>
          <p:grpSpPr bwMode="auto">
            <a:xfrm>
              <a:off x="4176" y="2880"/>
              <a:ext cx="96" cy="336"/>
              <a:chOff x="4176" y="2880"/>
              <a:chExt cx="96" cy="336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088" name="Group 8"/>
            <p:cNvGrpSpPr>
              <a:grpSpLocks/>
            </p:cNvGrpSpPr>
            <p:nvPr/>
          </p:nvGrpSpPr>
          <p:grpSpPr bwMode="auto">
            <a:xfrm>
              <a:off x="3624" y="2616"/>
              <a:ext cx="336" cy="96"/>
              <a:chOff x="3624" y="2616"/>
              <a:chExt cx="336" cy="96"/>
            </a:xfrm>
          </p:grpSpPr>
          <p:sp>
            <p:nvSpPr>
              <p:cNvPr id="46089" name="Oval 9"/>
              <p:cNvSpPr>
                <a:spLocks noChangeArrowheads="1"/>
              </p:cNvSpPr>
              <p:nvPr/>
            </p:nvSpPr>
            <p:spPr bwMode="auto">
              <a:xfrm>
                <a:off x="3864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auto">
              <a:xfrm>
                <a:off x="3624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3360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3624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6099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02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05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5334000" y="4152900"/>
            <a:ext cx="1447800" cy="1593850"/>
            <a:chOff x="3360" y="2616"/>
            <a:chExt cx="912" cy="1004"/>
          </a:xfrm>
        </p:grpSpPr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3456" y="2640"/>
              <a:ext cx="5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600"/>
                <a:t>O</a:t>
              </a:r>
            </a:p>
          </p:txBody>
        </p:sp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4176" y="2880"/>
              <a:ext cx="96" cy="336"/>
              <a:chOff x="4176" y="2880"/>
              <a:chExt cx="96" cy="336"/>
            </a:xfrm>
          </p:grpSpPr>
          <p:sp>
            <p:nvSpPr>
              <p:cNvPr id="47110" name="Oval 6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1" name="Oval 7"/>
              <p:cNvSpPr>
                <a:spLocks noChangeArrowheads="1"/>
              </p:cNvSpPr>
              <p:nvPr/>
            </p:nvSpPr>
            <p:spPr bwMode="auto">
              <a:xfrm>
                <a:off x="4176" y="31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3624" y="2616"/>
              <a:ext cx="336" cy="96"/>
              <a:chOff x="3624" y="2616"/>
              <a:chExt cx="336" cy="96"/>
            </a:xfrm>
          </p:grpSpPr>
          <p:sp>
            <p:nvSpPr>
              <p:cNvPr id="47113" name="Oval 9"/>
              <p:cNvSpPr>
                <a:spLocks noChangeArrowheads="1"/>
              </p:cNvSpPr>
              <p:nvPr/>
            </p:nvSpPr>
            <p:spPr bwMode="auto">
              <a:xfrm>
                <a:off x="3864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Oval 10"/>
              <p:cNvSpPr>
                <a:spLocks noChangeArrowheads="1"/>
              </p:cNvSpPr>
              <p:nvPr/>
            </p:nvSpPr>
            <p:spPr bwMode="auto">
              <a:xfrm>
                <a:off x="3624" y="26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3360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3624" y="34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4876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4381500" y="40767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26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29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Arc 27"/>
          <p:cNvSpPr>
            <a:spLocks/>
          </p:cNvSpPr>
          <p:nvPr/>
        </p:nvSpPr>
        <p:spPr bwMode="auto">
          <a:xfrm>
            <a:off x="4505325" y="3124200"/>
            <a:ext cx="525463" cy="1398588"/>
          </a:xfrm>
          <a:custGeom>
            <a:avLst/>
            <a:gdLst>
              <a:gd name="G0" fmla="+- 21390 0 0"/>
              <a:gd name="G1" fmla="+- 21600 0 0"/>
              <a:gd name="G2" fmla="+- 21600 0 0"/>
              <a:gd name="T0" fmla="*/ 0 w 42990"/>
              <a:gd name="T1" fmla="*/ 18599 h 28307"/>
              <a:gd name="T2" fmla="*/ 41922 w 42990"/>
              <a:gd name="T3" fmla="*/ 28307 h 28307"/>
              <a:gd name="T4" fmla="*/ 21390 w 42990"/>
              <a:gd name="T5" fmla="*/ 21600 h 28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0" h="28307" fill="none" extrusionOk="0">
                <a:moveTo>
                  <a:pt x="-1" y="18598"/>
                </a:moveTo>
                <a:cubicBezTo>
                  <a:pt x="1495" y="7933"/>
                  <a:pt x="10620" y="-1"/>
                  <a:pt x="21390" y="0"/>
                </a:cubicBezTo>
                <a:cubicBezTo>
                  <a:pt x="33319" y="0"/>
                  <a:pt x="42990" y="9670"/>
                  <a:pt x="42990" y="21600"/>
                </a:cubicBezTo>
                <a:cubicBezTo>
                  <a:pt x="42990" y="23878"/>
                  <a:pt x="42629" y="26141"/>
                  <a:pt x="41922" y="28307"/>
                </a:cubicBezTo>
              </a:path>
              <a:path w="42990" h="28307" stroke="0" extrusionOk="0">
                <a:moveTo>
                  <a:pt x="-1" y="18598"/>
                </a:moveTo>
                <a:cubicBezTo>
                  <a:pt x="1495" y="7933"/>
                  <a:pt x="10620" y="-1"/>
                  <a:pt x="21390" y="0"/>
                </a:cubicBezTo>
                <a:cubicBezTo>
                  <a:pt x="33319" y="0"/>
                  <a:pt x="42990" y="9670"/>
                  <a:pt x="42990" y="21600"/>
                </a:cubicBezTo>
                <a:cubicBezTo>
                  <a:pt x="42990" y="23878"/>
                  <a:pt x="42629" y="26141"/>
                  <a:pt x="41922" y="28307"/>
                </a:cubicBezTo>
                <a:lnTo>
                  <a:pt x="2139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Arc 28"/>
          <p:cNvSpPr>
            <a:spLocks/>
          </p:cNvSpPr>
          <p:nvPr/>
        </p:nvSpPr>
        <p:spPr bwMode="auto">
          <a:xfrm>
            <a:off x="5337175" y="5183188"/>
            <a:ext cx="525463" cy="1395412"/>
          </a:xfrm>
          <a:custGeom>
            <a:avLst/>
            <a:gdLst>
              <a:gd name="G0" fmla="+- 21600 0 0"/>
              <a:gd name="G1" fmla="+- 6660 0 0"/>
              <a:gd name="G2" fmla="+- 21600 0 0"/>
              <a:gd name="T0" fmla="*/ 42990 w 42990"/>
              <a:gd name="T1" fmla="*/ 9665 h 28260"/>
              <a:gd name="T2" fmla="*/ 1052 w 42990"/>
              <a:gd name="T3" fmla="*/ 0 h 28260"/>
              <a:gd name="T4" fmla="*/ 21600 w 42990"/>
              <a:gd name="T5" fmla="*/ 6660 h 28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90" h="28260" fill="none" extrusionOk="0">
                <a:moveTo>
                  <a:pt x="42989" y="9664"/>
                </a:moveTo>
                <a:cubicBezTo>
                  <a:pt x="41491" y="20328"/>
                  <a:pt x="32368" y="28259"/>
                  <a:pt x="21600" y="28260"/>
                </a:cubicBezTo>
                <a:cubicBezTo>
                  <a:pt x="9670" y="28260"/>
                  <a:pt x="0" y="18589"/>
                  <a:pt x="0" y="6660"/>
                </a:cubicBezTo>
                <a:cubicBezTo>
                  <a:pt x="-1" y="4398"/>
                  <a:pt x="355" y="2151"/>
                  <a:pt x="1052" y="0"/>
                </a:cubicBezTo>
              </a:path>
              <a:path w="42990" h="28260" stroke="0" extrusionOk="0">
                <a:moveTo>
                  <a:pt x="42989" y="9664"/>
                </a:moveTo>
                <a:cubicBezTo>
                  <a:pt x="41491" y="20328"/>
                  <a:pt x="32368" y="28259"/>
                  <a:pt x="21600" y="28260"/>
                </a:cubicBezTo>
                <a:cubicBezTo>
                  <a:pt x="9670" y="28260"/>
                  <a:pt x="0" y="18589"/>
                  <a:pt x="0" y="6660"/>
                </a:cubicBezTo>
                <a:cubicBezTo>
                  <a:pt x="-1" y="4398"/>
                  <a:pt x="355" y="2151"/>
                  <a:pt x="1052" y="0"/>
                </a:cubicBezTo>
                <a:lnTo>
                  <a:pt x="21600" y="666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The only solution is to share more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4" name="Oval 6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35" name="Group 7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8146" name="Group 18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49" name="Group 21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8150" name="Oval 22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Oval 23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1) Requires </a:t>
            </a:r>
            <a:r>
              <a:rPr lang="en-US" sz="4000" u="sng"/>
              <a:t>two double</a:t>
            </a:r>
            <a:r>
              <a:rPr lang="en-US" sz="4000"/>
              <a:t> bonds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2) Each atom can count all the 			electrons in the bond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Oval 9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49171" name="Oval 19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6" name="Oval 24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Oval 25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0" y="3352800"/>
            <a:ext cx="2438400" cy="2514600"/>
          </a:xfrm>
          <a:prstGeom prst="rect">
            <a:avLst/>
          </a:prstGeom>
          <a:solidFill>
            <a:srgbClr val="00AE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1) Requires two double bonds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2) Each atom can count all the 			electrons in the bond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50182" name="Oval 6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0195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50196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98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50199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01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3276600" y="33528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 valence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371600" y="3352800"/>
            <a:ext cx="2438400" cy="2514600"/>
          </a:xfrm>
          <a:prstGeom prst="rect">
            <a:avLst/>
          </a:prstGeom>
          <a:solidFill>
            <a:srgbClr val="00AE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1) Requires two double bonds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2) Each atom can count all the 			electrons in the bond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5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1600200" y="33528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 valence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800600" y="3200400"/>
            <a:ext cx="2438400" cy="2514600"/>
          </a:xfrm>
          <a:prstGeom prst="rect">
            <a:avLst/>
          </a:prstGeom>
          <a:solidFill>
            <a:srgbClr val="00AE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h. The only solution is to share more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1) Requires two double bonds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4000"/>
              <a:t>	2) Each atom can count all the 			electrons in the bond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486400" y="41910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6629400" y="4572000"/>
            <a:ext cx="152400" cy="533400"/>
            <a:chOff x="4176" y="2880"/>
            <a:chExt cx="96" cy="336"/>
          </a:xfrm>
        </p:grpSpPr>
        <p:sp>
          <p:nvSpPr>
            <p:cNvPr id="52230" name="Oval 6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auto">
            <a:xfrm>
              <a:off x="4176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5753100" y="4152900"/>
            <a:ext cx="533400" cy="152400"/>
            <a:chOff x="3624" y="2616"/>
            <a:chExt cx="336" cy="96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386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3624" y="26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31495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5314950" y="48958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7338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</a:t>
            </a:r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857750" y="48958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48577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3524250" y="4476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3524250" y="4933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2057400" y="4114800"/>
            <a:ext cx="83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O</a:t>
            </a:r>
          </a:p>
        </p:txBody>
      </p:sp>
      <p:grpSp>
        <p:nvGrpSpPr>
          <p:cNvPr id="52243" name="Group 19"/>
          <p:cNvGrpSpPr>
            <a:grpSpLocks/>
          </p:cNvGrpSpPr>
          <p:nvPr/>
        </p:nvGrpSpPr>
        <p:grpSpPr bwMode="auto">
          <a:xfrm>
            <a:off x="1905000" y="4572000"/>
            <a:ext cx="152400" cy="533400"/>
            <a:chOff x="1200" y="2880"/>
            <a:chExt cx="96" cy="336"/>
          </a:xfrm>
        </p:grpSpPr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1200" y="288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1200" y="31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46" name="Group 22"/>
          <p:cNvGrpSpPr>
            <a:grpSpLocks/>
          </p:cNvGrpSpPr>
          <p:nvPr/>
        </p:nvGrpSpPr>
        <p:grpSpPr bwMode="auto">
          <a:xfrm>
            <a:off x="2324100" y="5448300"/>
            <a:ext cx="533400" cy="152400"/>
            <a:chOff x="1464" y="3432"/>
            <a:chExt cx="336" cy="96"/>
          </a:xfrm>
        </p:grpSpPr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170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1464" y="34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3124200" y="4933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Oval 26"/>
          <p:cNvSpPr>
            <a:spLocks noChangeArrowheads="1"/>
          </p:cNvSpPr>
          <p:nvPr/>
        </p:nvSpPr>
        <p:spPr bwMode="auto">
          <a:xfrm>
            <a:off x="3162300" y="44767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5029200" y="3200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 valence electrons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/>
              <a:t>IV. Ionic Bonding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/>
              <a:t>A. Ionic = anion and cation</a:t>
            </a:r>
          </a:p>
          <a:p>
            <a:pPr marL="609600" indent="-609600">
              <a:buFontTx/>
              <a:buNone/>
            </a:pPr>
            <a:r>
              <a:rPr lang="en-US" sz="4000"/>
              <a:t>	1. anions and cations are held 	together by opposite charges</a:t>
            </a:r>
          </a:p>
          <a:p>
            <a:pPr marL="609600" indent="-609600">
              <a:buFontTx/>
              <a:buNone/>
            </a:pPr>
            <a:r>
              <a:rPr lang="en-US" sz="4000"/>
              <a:t>	2. Ionic compounds are called salts</a:t>
            </a:r>
          </a:p>
          <a:p>
            <a:pPr marL="609600" indent="-609600">
              <a:buFontTx/>
              <a:buNone/>
            </a:pPr>
            <a:r>
              <a:rPr lang="en-US" sz="4000"/>
              <a:t>	3. The bond is formed through 	transferring of e-</a:t>
            </a:r>
          </a:p>
          <a:p>
            <a:pPr marL="609600" indent="-609600">
              <a:buFontTx/>
              <a:buNone/>
            </a:pPr>
            <a:r>
              <a:rPr lang="en-US" sz="4000"/>
              <a:t>	4. e- are transferred to achieve noble 	gas configuration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	5. Most ionic compounds exist as 		crystalline solids</a:t>
            </a:r>
          </a:p>
          <a:p>
            <a:pPr>
              <a:buFontTx/>
              <a:buNone/>
            </a:pPr>
            <a:r>
              <a:rPr lang="en-US" sz="4000"/>
              <a:t>		Ex. Rocks and minerals</a:t>
            </a:r>
          </a:p>
          <a:p>
            <a:pPr>
              <a:buFontTx/>
              <a:buNone/>
            </a:pPr>
            <a:r>
              <a:rPr lang="en-US" sz="4000"/>
              <a:t>	6. ionic compounds form large three 	dimensional networks</a:t>
            </a:r>
          </a:p>
          <a:p>
            <a:pPr>
              <a:buFontTx/>
              <a:buNone/>
            </a:pPr>
            <a:r>
              <a:rPr lang="en-US" sz="4000"/>
              <a:t>		this allows for an equal attraction 	throughout the compound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B. Properties of a crystalline structure</a:t>
            </a:r>
          </a:p>
          <a:p>
            <a:pPr>
              <a:buFontTx/>
              <a:buNone/>
            </a:pPr>
            <a:r>
              <a:rPr lang="en-US" sz="4000"/>
              <a:t>	1. A repeating arrangement of solids</a:t>
            </a:r>
          </a:p>
          <a:p>
            <a:pPr>
              <a:buFontTx/>
              <a:buNone/>
            </a:pPr>
            <a:r>
              <a:rPr lang="en-US" sz="4000"/>
              <a:t>		whereas covalent is not repeating</a:t>
            </a:r>
          </a:p>
          <a:p>
            <a:pPr>
              <a:buFontTx/>
              <a:buNone/>
            </a:pPr>
            <a:r>
              <a:rPr lang="en-US" sz="4000"/>
              <a:t>	2. Makes ionic bonds very strong</a:t>
            </a:r>
          </a:p>
          <a:p>
            <a:pPr>
              <a:buFontTx/>
              <a:buNone/>
            </a:pPr>
            <a:r>
              <a:rPr lang="en-US" sz="4000"/>
              <a:t>	3. Makes for very high melting points</a:t>
            </a:r>
          </a:p>
          <a:p>
            <a:pPr>
              <a:buFontTx/>
              <a:buNone/>
            </a:pPr>
            <a:r>
              <a:rPr lang="en-US" sz="4000"/>
              <a:t>		whereas covalent is lower melting 	points</a:t>
            </a:r>
          </a:p>
          <a:p>
            <a:pPr>
              <a:buFontTx/>
              <a:buNone/>
            </a:pPr>
            <a:r>
              <a:rPr lang="en-US" sz="4000"/>
              <a:t>	4. A rigid structure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C. Why chemical bonds occur</a:t>
            </a:r>
          </a:p>
          <a:p>
            <a:pPr>
              <a:buFontTx/>
              <a:buNone/>
            </a:pPr>
            <a:r>
              <a:rPr lang="en-US" sz="4400"/>
              <a:t>	1. to decrease potential energy</a:t>
            </a:r>
          </a:p>
          <a:p>
            <a:pPr>
              <a:buFontTx/>
              <a:buNone/>
            </a:pPr>
            <a:r>
              <a:rPr lang="en-US" sz="4400"/>
              <a:t>		this is the way nature likes 	matter – at minimized PE</a:t>
            </a:r>
          </a:p>
          <a:p>
            <a:pPr>
              <a:buFontTx/>
              <a:buNone/>
            </a:pPr>
            <a:r>
              <a:rPr lang="en-US" sz="4400"/>
              <a:t>	2. also increases stability of matter</a:t>
            </a:r>
          </a:p>
          <a:p>
            <a:pPr>
              <a:buFontTx/>
              <a:buNone/>
            </a:pPr>
            <a:r>
              <a:rPr lang="en-US" sz="4400"/>
              <a:t>		ALL matter wants a noble gas 		e- configuration = STABLE;</a:t>
            </a:r>
          </a:p>
          <a:p>
            <a:pPr>
              <a:buFontTx/>
              <a:buNone/>
            </a:pPr>
            <a:r>
              <a:rPr lang="en-US" sz="4400"/>
              <a:t>			a total of 8 valence e-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62000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Crystalline structure</a:t>
            </a:r>
          </a:p>
        </p:txBody>
      </p:sp>
      <p:graphicFrame>
        <p:nvGraphicFramePr>
          <p:cNvPr id="56323" name="Object 3"/>
          <p:cNvGraphicFramePr>
            <a:graphicFrameLocks/>
          </p:cNvGraphicFramePr>
          <p:nvPr/>
        </p:nvGraphicFramePr>
        <p:xfrm>
          <a:off x="3081338" y="2873375"/>
          <a:ext cx="2971800" cy="2474913"/>
        </p:xfrm>
        <a:graphic>
          <a:graphicData uri="http://schemas.openxmlformats.org/presentationml/2006/ole">
            <p:oleObj spid="_x0000_s56323" name="CorelDRAW!" r:id="rId4" imgW="269729" imgH="22481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8229600" cy="762000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pPr algn="l"/>
            <a:r>
              <a:rPr lang="en-US"/>
              <a:t>C. How Ionic bonding occurs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447800" y="2743200"/>
            <a:ext cx="1447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Na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505200" y="2743200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Cl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37338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41910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4572000" y="3048000"/>
            <a:ext cx="152400" cy="609600"/>
            <a:chOff x="2880" y="1920"/>
            <a:chExt cx="96" cy="384"/>
          </a:xfrm>
        </p:grpSpPr>
        <p:sp>
          <p:nvSpPr>
            <p:cNvPr id="57354" name="Oval 10"/>
            <p:cNvSpPr>
              <a:spLocks noChangeArrowheads="1"/>
            </p:cNvSpPr>
            <p:nvPr/>
          </p:nvSpPr>
          <p:spPr bwMode="auto">
            <a:xfrm>
              <a:off x="2880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Oval 11"/>
            <p:cNvSpPr>
              <a:spLocks noChangeArrowheads="1"/>
            </p:cNvSpPr>
            <p:nvPr/>
          </p:nvSpPr>
          <p:spPr bwMode="auto">
            <a:xfrm>
              <a:off x="288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Arc 13"/>
          <p:cNvSpPr>
            <a:spLocks/>
          </p:cNvSpPr>
          <p:nvPr/>
        </p:nvSpPr>
        <p:spPr bwMode="auto">
          <a:xfrm>
            <a:off x="1841500" y="2135188"/>
            <a:ext cx="1530350" cy="900112"/>
          </a:xfrm>
          <a:custGeom>
            <a:avLst/>
            <a:gdLst>
              <a:gd name="G0" fmla="+- 17242 0 0"/>
              <a:gd name="G1" fmla="+- 21600 0 0"/>
              <a:gd name="G2" fmla="+- 21600 0 0"/>
              <a:gd name="T0" fmla="*/ 0 w 38720"/>
              <a:gd name="T1" fmla="*/ 8589 h 21600"/>
              <a:gd name="T2" fmla="*/ 38720 w 38720"/>
              <a:gd name="T3" fmla="*/ 19310 h 21600"/>
              <a:gd name="T4" fmla="*/ 17242 w 387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20" h="21600" fill="none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</a:path>
              <a:path w="38720" h="21600" stroke="0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  <a:lnTo>
                  <a:pt x="17242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33528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1719263" y="26479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7360" name="Oval 16"/>
          <p:cNvSpPr>
            <a:spLocks noChangeArrowheads="1"/>
          </p:cNvSpPr>
          <p:nvPr/>
        </p:nvSpPr>
        <p:spPr bwMode="auto">
          <a:xfrm>
            <a:off x="1706563" y="2622550"/>
            <a:ext cx="179387" cy="204788"/>
          </a:xfrm>
          <a:prstGeom prst="ellipse">
            <a:avLst/>
          </a:prstGeom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7" grpId="0" animBg="1"/>
      <p:bldP spid="57358" grpId="0" animBg="1"/>
      <p:bldP spid="5736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447800" y="2743200"/>
            <a:ext cx="2133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Na</a:t>
            </a:r>
            <a:r>
              <a:rPr lang="en-US" sz="7500" baseline="30000"/>
              <a:t>+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505200" y="2743200"/>
            <a:ext cx="1752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Cl</a:t>
            </a:r>
            <a:r>
              <a:rPr lang="en-US" sz="7500" baseline="60000"/>
              <a:t>-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37338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4191000" y="2590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733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4572000" y="3048000"/>
            <a:ext cx="152400" cy="609600"/>
            <a:chOff x="2880" y="1920"/>
            <a:chExt cx="96" cy="384"/>
          </a:xfrm>
        </p:grpSpPr>
        <p:sp>
          <p:nvSpPr>
            <p:cNvPr id="58377" name="Oval 9"/>
            <p:cNvSpPr>
              <a:spLocks noChangeArrowheads="1"/>
            </p:cNvSpPr>
            <p:nvPr/>
          </p:nvSpPr>
          <p:spPr bwMode="auto">
            <a:xfrm>
              <a:off x="2880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8" name="Oval 10"/>
            <p:cNvSpPr>
              <a:spLocks noChangeArrowheads="1"/>
            </p:cNvSpPr>
            <p:nvPr/>
          </p:nvSpPr>
          <p:spPr bwMode="auto">
            <a:xfrm>
              <a:off x="288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33528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Oval 12"/>
          <p:cNvSpPr>
            <a:spLocks noChangeArrowheads="1"/>
          </p:cNvSpPr>
          <p:nvPr/>
        </p:nvSpPr>
        <p:spPr bwMode="auto">
          <a:xfrm>
            <a:off x="33528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0"/>
            <a:ext cx="746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/>
              <a:t>1. Notice the Na has a + charge 	and chloride has a negative 	charge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93725"/>
          </a:xfrm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4000"/>
              <a:t>a) All the electrons must be 	accounted for!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/>
              <a:t>2. Another example			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990600" y="4529138"/>
            <a:ext cx="7924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>
                <a:solidFill>
                  <a:schemeClr val="tx2"/>
                </a:solidFill>
              </a:rPr>
              <a:t>b) P only has 5 valence e-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	wants to get to 8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	so must add 3 more e-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/>
      <p:bldP spid="5940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Arc 11"/>
          <p:cNvSpPr>
            <a:spLocks/>
          </p:cNvSpPr>
          <p:nvPr/>
        </p:nvSpPr>
        <p:spPr bwMode="auto">
          <a:xfrm>
            <a:off x="2743200" y="228758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Arc 12"/>
          <p:cNvSpPr>
            <a:spLocks/>
          </p:cNvSpPr>
          <p:nvPr/>
        </p:nvSpPr>
        <p:spPr bwMode="auto">
          <a:xfrm>
            <a:off x="1677988" y="1668463"/>
            <a:ext cx="4206875" cy="1317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971"/>
              <a:gd name="T2" fmla="*/ 43197 w 43200"/>
              <a:gd name="T3" fmla="*/ 21971 h 21971"/>
              <a:gd name="T4" fmla="*/ 21600 w 43200"/>
              <a:gd name="T5" fmla="*/ 21600 h 2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71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</a:path>
              <a:path w="43200" h="21971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8229600" cy="1431925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c) now P has only 7 e- </a:t>
            </a:r>
            <a:br>
              <a:rPr lang="en-US"/>
            </a:br>
            <a:r>
              <a:rPr lang="en-US"/>
              <a:t>needs 1 more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d) must add another Ca atom		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Arc 15"/>
          <p:cNvSpPr>
            <a:spLocks/>
          </p:cNvSpPr>
          <p:nvPr/>
        </p:nvSpPr>
        <p:spPr bwMode="auto">
          <a:xfrm>
            <a:off x="2971800" y="4400550"/>
            <a:ext cx="2819400" cy="782638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09600" y="2286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e) Now P has total of 8 e-</a:t>
            </a:r>
          </a:p>
          <a:p>
            <a:pPr algn="ctr"/>
            <a:r>
              <a:rPr lang="en-US" sz="4400">
                <a:solidFill>
                  <a:schemeClr val="tx2"/>
                </a:solidFill>
              </a:rPr>
              <a:t>BUT the 2</a:t>
            </a:r>
            <a:r>
              <a:rPr lang="en-US" sz="4400" baseline="30000">
                <a:solidFill>
                  <a:schemeClr val="tx2"/>
                </a:solidFill>
              </a:rPr>
              <a:t>nd</a:t>
            </a:r>
            <a:r>
              <a:rPr lang="en-US" sz="4400">
                <a:solidFill>
                  <a:schemeClr val="tx2"/>
                </a:solidFill>
              </a:rPr>
              <a:t> Ca has 1e- left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638800" y="3200400"/>
            <a:ext cx="2184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 </a:t>
            </a: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so, must add another P atom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5638800" y="3200400"/>
            <a:ext cx="22558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4525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4529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Arc 21"/>
          <p:cNvSpPr>
            <a:spLocks/>
          </p:cNvSpPr>
          <p:nvPr/>
        </p:nvSpPr>
        <p:spPr bwMode="auto">
          <a:xfrm>
            <a:off x="533400" y="4573588"/>
            <a:ext cx="5032375" cy="1598612"/>
          </a:xfrm>
          <a:custGeom>
            <a:avLst/>
            <a:gdLst>
              <a:gd name="G0" fmla="+- 21600 0 0"/>
              <a:gd name="G1" fmla="+- 17258 0 0"/>
              <a:gd name="G2" fmla="+- 21600 0 0"/>
              <a:gd name="T0" fmla="*/ 33992 w 33992"/>
              <a:gd name="T1" fmla="*/ 34950 h 38858"/>
              <a:gd name="T2" fmla="*/ 8611 w 33992"/>
              <a:gd name="T3" fmla="*/ 0 h 38858"/>
              <a:gd name="T4" fmla="*/ 21600 w 33992"/>
              <a:gd name="T5" fmla="*/ 17258 h 38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92" h="38858" fill="none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</a:path>
              <a:path w="33992" h="38858" stroke="0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  <a:lnTo>
                  <a:pt x="21600" y="1725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f) Now the 2</a:t>
            </a:r>
            <a:r>
              <a:rPr lang="en-US" sz="4400" baseline="30000">
                <a:solidFill>
                  <a:schemeClr val="tx2"/>
                </a:solidFill>
              </a:rPr>
              <a:t>nd</a:t>
            </a:r>
            <a:r>
              <a:rPr lang="en-US" sz="4400">
                <a:solidFill>
                  <a:schemeClr val="tx2"/>
                </a:solidFill>
              </a:rPr>
              <a:t> Ca is correct</a:t>
            </a:r>
          </a:p>
          <a:p>
            <a:pPr algn="ctr"/>
            <a:r>
              <a:rPr lang="en-US" sz="4400">
                <a:solidFill>
                  <a:schemeClr val="tx2"/>
                </a:solidFill>
              </a:rPr>
              <a:t>BUT now the P needs two more e-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638800" y="3200400"/>
            <a:ext cx="21097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pPr algn="l"/>
            <a:r>
              <a:rPr lang="en-US"/>
              <a:t>II. Types of Bonding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400"/>
              <a:t>A. 3 major types of bonding</a:t>
            </a:r>
          </a:p>
          <a:p>
            <a:pPr marL="609600" indent="-609600">
              <a:buFontTx/>
              <a:buNone/>
            </a:pPr>
            <a:r>
              <a:rPr lang="en-US" sz="4400"/>
              <a:t>	1. Ionic bonding – bonds 				between cations and anions</a:t>
            </a:r>
          </a:p>
          <a:p>
            <a:pPr marL="609600" indent="-609600">
              <a:buFontTx/>
              <a:buNone/>
            </a:pPr>
            <a:r>
              <a:rPr lang="en-US" sz="4400"/>
              <a:t>		a. metal and nonmetals</a:t>
            </a:r>
          </a:p>
          <a:p>
            <a:pPr marL="609600" indent="-609600">
              <a:buFontTx/>
              <a:buNone/>
            </a:pPr>
            <a:r>
              <a:rPr lang="en-US" sz="4400"/>
              <a:t>		b. oppositely charged atoms</a:t>
            </a:r>
          </a:p>
          <a:p>
            <a:pPr marL="609600" indent="-609600">
              <a:buFontTx/>
              <a:buNone/>
            </a:pPr>
            <a:r>
              <a:rPr lang="en-US" sz="4400"/>
              <a:t>		c. e- are transferred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g) add another Ca atom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638800" y="3200400"/>
            <a:ext cx="20923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6573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6577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638800" y="3200400"/>
            <a:ext cx="207327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9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Oval 14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</a:t>
            </a:r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Oval 17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Oval 18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Oval 19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Oval 22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Arc 23"/>
          <p:cNvSpPr>
            <a:spLocks/>
          </p:cNvSpPr>
          <p:nvPr/>
        </p:nvSpPr>
        <p:spPr bwMode="auto">
          <a:xfrm>
            <a:off x="1752600" y="1830388"/>
            <a:ext cx="4038600" cy="297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Arc 24"/>
          <p:cNvSpPr>
            <a:spLocks/>
          </p:cNvSpPr>
          <p:nvPr/>
        </p:nvSpPr>
        <p:spPr bwMode="auto">
          <a:xfrm>
            <a:off x="2895600" y="2363788"/>
            <a:ext cx="24384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638800" y="3200400"/>
            <a:ext cx="21288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Oval 14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5486400" y="48768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P  </a:t>
            </a:r>
            <a:r>
              <a:rPr lang="en-US" sz="7500" baseline="60000"/>
              <a:t>3-</a:t>
            </a:r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Ca</a:t>
            </a:r>
            <a:r>
              <a:rPr lang="en-US" sz="7500" baseline="30000"/>
              <a:t>2+</a:t>
            </a:r>
          </a:p>
        </p:txBody>
      </p:sp>
      <p:sp>
        <p:nvSpPr>
          <p:cNvPr id="68629" name="Oval 21"/>
          <p:cNvSpPr>
            <a:spLocks noChangeArrowheads="1"/>
          </p:cNvSpPr>
          <p:nvPr/>
        </p:nvSpPr>
        <p:spPr bwMode="auto">
          <a:xfrm>
            <a:off x="5562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Oval 22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762000" y="0"/>
            <a:ext cx="7315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/>
              <a:t>h. FINALLY!!!!! All atoms are happy and all atoms have 8 valence e-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i) the final writing for the ionic bond is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822325" y="1836738"/>
            <a:ext cx="38417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/>
              <a:t>= Ca</a:t>
            </a:r>
            <a:r>
              <a:rPr lang="en-US" sz="7500" baseline="-25000"/>
              <a:t>3</a:t>
            </a:r>
            <a:r>
              <a:rPr lang="en-US" sz="7500"/>
              <a:t>P</a:t>
            </a:r>
            <a:r>
              <a:rPr lang="en-US" sz="7500" baseline="-25000"/>
              <a:t>2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903788" y="2251075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/>
              <a:t>Formula Unit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/>
              <a:t>j) this is called a formula unit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44196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/>
              <a:t>a formula unit is the simplest collection of atoms from which an ionic compound’s formula can be written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7" grpId="0"/>
      <p:bldP spid="696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al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04988"/>
            <a:ext cx="8839200" cy="33639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/>
              <a:t>2. Covalent bonding – sharing of 	electron pairs</a:t>
            </a:r>
          </a:p>
          <a:p>
            <a:pPr>
              <a:buFontTx/>
              <a:buNone/>
            </a:pPr>
            <a:r>
              <a:rPr lang="en-US" sz="4400"/>
              <a:t>		a. nonmetals to nonmetals</a:t>
            </a:r>
          </a:p>
          <a:p>
            <a:pPr>
              <a:buFontTx/>
              <a:buNone/>
            </a:pPr>
            <a:r>
              <a:rPr lang="en-US" sz="4400"/>
              <a:t>		b. e- are shared equally 				between 2 atoms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2odipo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450" y="381000"/>
            <a:ext cx="5572125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799</TotalTime>
  <Words>822</Words>
  <Application>Microsoft Office PowerPoint</Application>
  <PresentationFormat>On-screen Show (4:3)</PresentationFormat>
  <Paragraphs>351</Paragraphs>
  <Slides>63</Slides>
  <Notes>63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Mountain Top</vt:lpstr>
      <vt:lpstr>Photo Editor Photo</vt:lpstr>
      <vt:lpstr>CorelDRAW!</vt:lpstr>
      <vt:lpstr>Chapter 6 </vt:lpstr>
      <vt:lpstr>I. Intro</vt:lpstr>
      <vt:lpstr>Slide 3</vt:lpstr>
      <vt:lpstr>Slide 4</vt:lpstr>
      <vt:lpstr>Slide 5</vt:lpstr>
      <vt:lpstr>II. Types of Bonding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III. Covalent bonds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C. A Single Covalent Bond is...</vt:lpstr>
      <vt:lpstr>6. Ex. Water       </vt:lpstr>
      <vt:lpstr>Slide 31</vt:lpstr>
      <vt:lpstr>Slide 32</vt:lpstr>
      <vt:lpstr>D. Multiple Covalent Bonds    </vt:lpstr>
      <vt:lpstr>4.  Ex. Carbon dioxide  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IV. Ionic Bonding</vt:lpstr>
      <vt:lpstr>Slide 48</vt:lpstr>
      <vt:lpstr>Slide 49</vt:lpstr>
      <vt:lpstr>Crystalline structure</vt:lpstr>
      <vt:lpstr>C. How Ionic bonding occurs</vt:lpstr>
      <vt:lpstr>Slide 52</vt:lpstr>
      <vt:lpstr>2. Another example   </vt:lpstr>
      <vt:lpstr>Slide 54</vt:lpstr>
      <vt:lpstr>c) now P has only 7 e-  needs 1 more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>Calhoun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</dc:title>
  <dc:creator>crows</dc:creator>
  <cp:lastModifiedBy>Amanda M Herrera</cp:lastModifiedBy>
  <cp:revision>5</cp:revision>
  <dcterms:created xsi:type="dcterms:W3CDTF">2006-11-02T13:37:27Z</dcterms:created>
  <dcterms:modified xsi:type="dcterms:W3CDTF">2011-10-10T19:43:30Z</dcterms:modified>
</cp:coreProperties>
</file>